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2"/>
  </p:notesMasterIdLst>
  <p:handoutMasterIdLst>
    <p:handoutMasterId r:id="rId33"/>
  </p:handoutMasterIdLst>
  <p:sldIdLst>
    <p:sldId id="259" r:id="rId6"/>
    <p:sldId id="492" r:id="rId7"/>
    <p:sldId id="295" r:id="rId8"/>
    <p:sldId id="274" r:id="rId9"/>
    <p:sldId id="275" r:id="rId10"/>
    <p:sldId id="490" r:id="rId11"/>
    <p:sldId id="294" r:id="rId12"/>
    <p:sldId id="277" r:id="rId13"/>
    <p:sldId id="496" r:id="rId14"/>
    <p:sldId id="270" r:id="rId15"/>
    <p:sldId id="493" r:id="rId16"/>
    <p:sldId id="293" r:id="rId17"/>
    <p:sldId id="271" r:id="rId18"/>
    <p:sldId id="280" r:id="rId19"/>
    <p:sldId id="497" r:id="rId20"/>
    <p:sldId id="288" r:id="rId21"/>
    <p:sldId id="283" r:id="rId22"/>
    <p:sldId id="284" r:id="rId23"/>
    <p:sldId id="285" r:id="rId24"/>
    <p:sldId id="286" r:id="rId25"/>
    <p:sldId id="495" r:id="rId26"/>
    <p:sldId id="281" r:id="rId27"/>
    <p:sldId id="282" r:id="rId28"/>
    <p:sldId id="287" r:id="rId29"/>
    <p:sldId id="491" r:id="rId30"/>
    <p:sldId id="268"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E6E6E6"/>
    <a:srgbClr val="78BE21"/>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4964" autoAdjust="0"/>
  </p:normalViewPr>
  <p:slideViewPr>
    <p:cSldViewPr snapToGrid="0">
      <p:cViewPr varScale="1">
        <p:scale>
          <a:sx n="64" d="100"/>
          <a:sy n="64" d="100"/>
        </p:scale>
        <p:origin x="133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66"/>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32A10-BAB6-4FE9-9DB3-088D77E490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75A56A0-9FAA-4207-AE23-228BF3C1A9AB}">
      <dgm:prSet phldrT="[Text]"/>
      <dgm:spPr/>
      <dgm:t>
        <a:bodyPr/>
        <a:lstStyle/>
        <a:p>
          <a:r>
            <a:rPr lang="en-US" dirty="0"/>
            <a:t>Socially connected</a:t>
          </a:r>
        </a:p>
      </dgm:t>
    </dgm:pt>
    <dgm:pt modelId="{44829945-2B2C-4FCE-A959-DD26C6522529}" type="parTrans" cxnId="{2158060B-22BE-413C-8723-5F4ACC37339D}">
      <dgm:prSet/>
      <dgm:spPr/>
      <dgm:t>
        <a:bodyPr/>
        <a:lstStyle/>
        <a:p>
          <a:endParaRPr lang="en-US"/>
        </a:p>
      </dgm:t>
    </dgm:pt>
    <dgm:pt modelId="{5896A444-4EC0-476A-B12B-F661646E30FE}" type="sibTrans" cxnId="{2158060B-22BE-413C-8723-5F4ACC37339D}">
      <dgm:prSet/>
      <dgm:spPr/>
      <dgm:t>
        <a:bodyPr/>
        <a:lstStyle/>
        <a:p>
          <a:endParaRPr lang="en-US"/>
        </a:p>
      </dgm:t>
    </dgm:pt>
    <dgm:pt modelId="{E09AACDD-EF5C-43FD-8E45-7D9BB1520D1D}">
      <dgm:prSet phldrT="[Text]"/>
      <dgm:spPr/>
      <dgm:t>
        <a:bodyPr/>
        <a:lstStyle/>
        <a:p>
          <a:r>
            <a:rPr lang="en-US" dirty="0"/>
            <a:t>Joyful</a:t>
          </a:r>
        </a:p>
      </dgm:t>
    </dgm:pt>
    <dgm:pt modelId="{EEC0203D-F6C9-4A0C-A7EC-1B61D8B0D38E}" type="parTrans" cxnId="{EF62567F-3DD0-4A22-BDDD-80550DBBCF6F}">
      <dgm:prSet/>
      <dgm:spPr/>
      <dgm:t>
        <a:bodyPr/>
        <a:lstStyle/>
        <a:p>
          <a:endParaRPr lang="en-US"/>
        </a:p>
      </dgm:t>
    </dgm:pt>
    <dgm:pt modelId="{DF50AD09-5473-4A68-A4F0-7620C3C4BFD5}" type="sibTrans" cxnId="{EF62567F-3DD0-4A22-BDDD-80550DBBCF6F}">
      <dgm:prSet/>
      <dgm:spPr/>
      <dgm:t>
        <a:bodyPr/>
        <a:lstStyle/>
        <a:p>
          <a:endParaRPr lang="en-US"/>
        </a:p>
      </dgm:t>
    </dgm:pt>
    <dgm:pt modelId="{F143E2C9-D872-40E3-94CD-A48AE3D51C1C}">
      <dgm:prSet phldrT="[Text]"/>
      <dgm:spPr/>
      <dgm:t>
        <a:bodyPr/>
        <a:lstStyle/>
        <a:p>
          <a:r>
            <a:rPr lang="en-US" dirty="0"/>
            <a:t>Welcome new experiences</a:t>
          </a:r>
        </a:p>
      </dgm:t>
    </dgm:pt>
    <dgm:pt modelId="{119B8EE8-27A4-49BE-AD71-7777DE1BA363}" type="parTrans" cxnId="{5A1988BE-E733-4573-B173-3C1761971C27}">
      <dgm:prSet/>
      <dgm:spPr/>
      <dgm:t>
        <a:bodyPr/>
        <a:lstStyle/>
        <a:p>
          <a:endParaRPr lang="en-US"/>
        </a:p>
      </dgm:t>
    </dgm:pt>
    <dgm:pt modelId="{EE4384C7-6D21-480C-840C-EDE14B1ECF7F}" type="sibTrans" cxnId="{5A1988BE-E733-4573-B173-3C1761971C27}">
      <dgm:prSet/>
      <dgm:spPr/>
      <dgm:t>
        <a:bodyPr/>
        <a:lstStyle/>
        <a:p>
          <a:endParaRPr lang="en-US"/>
        </a:p>
      </dgm:t>
    </dgm:pt>
    <dgm:pt modelId="{B3385503-7B5C-401F-B1C6-F6503DB87FC8}">
      <dgm:prSet phldrT="[Text]"/>
      <dgm:spPr/>
      <dgm:t>
        <a:bodyPr/>
        <a:lstStyle/>
        <a:p>
          <a:r>
            <a:rPr lang="en-US" dirty="0"/>
            <a:t>Embrace challenges</a:t>
          </a:r>
        </a:p>
      </dgm:t>
    </dgm:pt>
    <dgm:pt modelId="{00904255-1CC3-4691-926E-CCF6783509F7}" type="parTrans" cxnId="{D7DB12C1-983D-4E49-9510-AC40A7FB33A5}">
      <dgm:prSet/>
      <dgm:spPr/>
      <dgm:t>
        <a:bodyPr/>
        <a:lstStyle/>
        <a:p>
          <a:endParaRPr lang="en-US"/>
        </a:p>
      </dgm:t>
    </dgm:pt>
    <dgm:pt modelId="{32416744-4F01-471D-B17F-435CC95883F1}" type="sibTrans" cxnId="{D7DB12C1-983D-4E49-9510-AC40A7FB33A5}">
      <dgm:prSet/>
      <dgm:spPr/>
      <dgm:t>
        <a:bodyPr/>
        <a:lstStyle/>
        <a:p>
          <a:endParaRPr lang="en-US"/>
        </a:p>
      </dgm:t>
    </dgm:pt>
    <dgm:pt modelId="{D487979B-0BC9-4F48-BC8A-5032F44C6D18}" type="pres">
      <dgm:prSet presAssocID="{8D332A10-BAB6-4FE9-9DB3-088D77E49064}" presName="Name0" presStyleCnt="0">
        <dgm:presLayoutVars>
          <dgm:chMax val="7"/>
          <dgm:dir/>
          <dgm:animLvl val="lvl"/>
          <dgm:resizeHandles val="exact"/>
        </dgm:presLayoutVars>
      </dgm:prSet>
      <dgm:spPr/>
    </dgm:pt>
    <dgm:pt modelId="{579A7FA0-0536-48C8-96A5-FC91FD2EE1B8}" type="pres">
      <dgm:prSet presAssocID="{F75A56A0-9FAA-4207-AE23-228BF3C1A9AB}" presName="circle1" presStyleLbl="node1" presStyleIdx="0" presStyleCnt="4"/>
      <dgm:spPr/>
    </dgm:pt>
    <dgm:pt modelId="{324DE483-D92D-491C-A99B-9C5F626E5B98}" type="pres">
      <dgm:prSet presAssocID="{F75A56A0-9FAA-4207-AE23-228BF3C1A9AB}" presName="space" presStyleCnt="0"/>
      <dgm:spPr/>
    </dgm:pt>
    <dgm:pt modelId="{D6FB0C32-7AEC-4BF7-8DAD-4F5FAD6B987D}" type="pres">
      <dgm:prSet presAssocID="{F75A56A0-9FAA-4207-AE23-228BF3C1A9AB}" presName="rect1" presStyleLbl="alignAcc1" presStyleIdx="0" presStyleCnt="4"/>
      <dgm:spPr/>
    </dgm:pt>
    <dgm:pt modelId="{AE71DC6A-A227-40C9-959B-BFE2A9687BA2}" type="pres">
      <dgm:prSet presAssocID="{E09AACDD-EF5C-43FD-8E45-7D9BB1520D1D}" presName="vertSpace2" presStyleLbl="node1" presStyleIdx="0" presStyleCnt="4"/>
      <dgm:spPr/>
    </dgm:pt>
    <dgm:pt modelId="{C2307A00-E628-43E9-B824-07F83448DE4C}" type="pres">
      <dgm:prSet presAssocID="{E09AACDD-EF5C-43FD-8E45-7D9BB1520D1D}" presName="circle2" presStyleLbl="node1" presStyleIdx="1" presStyleCnt="4"/>
      <dgm:spPr/>
    </dgm:pt>
    <dgm:pt modelId="{5EA45163-5BDA-4A91-B1F1-691401AD02F7}" type="pres">
      <dgm:prSet presAssocID="{E09AACDD-EF5C-43FD-8E45-7D9BB1520D1D}" presName="rect2" presStyleLbl="alignAcc1" presStyleIdx="1" presStyleCnt="4"/>
      <dgm:spPr/>
    </dgm:pt>
    <dgm:pt modelId="{086F4F31-980E-4CE1-A914-1BD08144A55A}" type="pres">
      <dgm:prSet presAssocID="{F143E2C9-D872-40E3-94CD-A48AE3D51C1C}" presName="vertSpace3" presStyleLbl="node1" presStyleIdx="1" presStyleCnt="4"/>
      <dgm:spPr/>
    </dgm:pt>
    <dgm:pt modelId="{1E83CD96-5B2F-4A0B-BD6C-EBE3C10830FB}" type="pres">
      <dgm:prSet presAssocID="{F143E2C9-D872-40E3-94CD-A48AE3D51C1C}" presName="circle3" presStyleLbl="node1" presStyleIdx="2" presStyleCnt="4"/>
      <dgm:spPr/>
    </dgm:pt>
    <dgm:pt modelId="{9BDAC833-2CC4-49EA-AA6F-E7BE0AD5D6D5}" type="pres">
      <dgm:prSet presAssocID="{F143E2C9-D872-40E3-94CD-A48AE3D51C1C}" presName="rect3" presStyleLbl="alignAcc1" presStyleIdx="2" presStyleCnt="4"/>
      <dgm:spPr/>
    </dgm:pt>
    <dgm:pt modelId="{F6E9C1F8-5AB4-46EB-87C9-49EAC69B2231}" type="pres">
      <dgm:prSet presAssocID="{B3385503-7B5C-401F-B1C6-F6503DB87FC8}" presName="vertSpace4" presStyleLbl="node1" presStyleIdx="2" presStyleCnt="4"/>
      <dgm:spPr/>
    </dgm:pt>
    <dgm:pt modelId="{C6D56623-4656-414D-A117-2DE8F4910A47}" type="pres">
      <dgm:prSet presAssocID="{B3385503-7B5C-401F-B1C6-F6503DB87FC8}" presName="circle4" presStyleLbl="node1" presStyleIdx="3" presStyleCnt="4"/>
      <dgm:spPr/>
    </dgm:pt>
    <dgm:pt modelId="{D5EC884D-0583-4A45-8588-EC4ACD1C4185}" type="pres">
      <dgm:prSet presAssocID="{B3385503-7B5C-401F-B1C6-F6503DB87FC8}" presName="rect4" presStyleLbl="alignAcc1" presStyleIdx="3" presStyleCnt="4"/>
      <dgm:spPr/>
    </dgm:pt>
    <dgm:pt modelId="{7D91B69D-7B13-46E8-A751-D370ECA1BD9B}" type="pres">
      <dgm:prSet presAssocID="{F75A56A0-9FAA-4207-AE23-228BF3C1A9AB}" presName="rect1ParTxNoCh" presStyleLbl="alignAcc1" presStyleIdx="3" presStyleCnt="4">
        <dgm:presLayoutVars>
          <dgm:chMax val="1"/>
          <dgm:bulletEnabled val="1"/>
        </dgm:presLayoutVars>
      </dgm:prSet>
      <dgm:spPr/>
    </dgm:pt>
    <dgm:pt modelId="{3FEE7E08-62C8-48EB-A020-DFF805D66420}" type="pres">
      <dgm:prSet presAssocID="{E09AACDD-EF5C-43FD-8E45-7D9BB1520D1D}" presName="rect2ParTxNoCh" presStyleLbl="alignAcc1" presStyleIdx="3" presStyleCnt="4">
        <dgm:presLayoutVars>
          <dgm:chMax val="1"/>
          <dgm:bulletEnabled val="1"/>
        </dgm:presLayoutVars>
      </dgm:prSet>
      <dgm:spPr/>
    </dgm:pt>
    <dgm:pt modelId="{A561193C-FCF0-4B01-A731-74AD623D658B}" type="pres">
      <dgm:prSet presAssocID="{F143E2C9-D872-40E3-94CD-A48AE3D51C1C}" presName="rect3ParTxNoCh" presStyleLbl="alignAcc1" presStyleIdx="3" presStyleCnt="4">
        <dgm:presLayoutVars>
          <dgm:chMax val="1"/>
          <dgm:bulletEnabled val="1"/>
        </dgm:presLayoutVars>
      </dgm:prSet>
      <dgm:spPr/>
    </dgm:pt>
    <dgm:pt modelId="{A4BE64BF-771B-4304-82E1-0DF61A6F1B5E}" type="pres">
      <dgm:prSet presAssocID="{B3385503-7B5C-401F-B1C6-F6503DB87FC8}" presName="rect4ParTxNoCh" presStyleLbl="alignAcc1" presStyleIdx="3" presStyleCnt="4">
        <dgm:presLayoutVars>
          <dgm:chMax val="1"/>
          <dgm:bulletEnabled val="1"/>
        </dgm:presLayoutVars>
      </dgm:prSet>
      <dgm:spPr/>
    </dgm:pt>
  </dgm:ptLst>
  <dgm:cxnLst>
    <dgm:cxn modelId="{4ABC7B07-9C09-4DD5-8BEE-C88449177D42}" type="presOf" srcId="{E09AACDD-EF5C-43FD-8E45-7D9BB1520D1D}" destId="{3FEE7E08-62C8-48EB-A020-DFF805D66420}" srcOrd="1" destOrd="0" presId="urn:microsoft.com/office/officeart/2005/8/layout/target3"/>
    <dgm:cxn modelId="{7EA3110A-D9AF-4F34-97E8-037D797B8816}" type="presOf" srcId="{F143E2C9-D872-40E3-94CD-A48AE3D51C1C}" destId="{A561193C-FCF0-4B01-A731-74AD623D658B}" srcOrd="1" destOrd="0" presId="urn:microsoft.com/office/officeart/2005/8/layout/target3"/>
    <dgm:cxn modelId="{2158060B-22BE-413C-8723-5F4ACC37339D}" srcId="{8D332A10-BAB6-4FE9-9DB3-088D77E49064}" destId="{F75A56A0-9FAA-4207-AE23-228BF3C1A9AB}" srcOrd="0" destOrd="0" parTransId="{44829945-2B2C-4FCE-A959-DD26C6522529}" sibTransId="{5896A444-4EC0-476A-B12B-F661646E30FE}"/>
    <dgm:cxn modelId="{808E622D-B5F3-417E-A031-18CC2BE3FA11}" type="presOf" srcId="{F75A56A0-9FAA-4207-AE23-228BF3C1A9AB}" destId="{7D91B69D-7B13-46E8-A751-D370ECA1BD9B}" srcOrd="1" destOrd="0" presId="urn:microsoft.com/office/officeart/2005/8/layout/target3"/>
    <dgm:cxn modelId="{2C67C764-5A19-485C-A978-55108ACACFEE}" type="presOf" srcId="{E09AACDD-EF5C-43FD-8E45-7D9BB1520D1D}" destId="{5EA45163-5BDA-4A91-B1F1-691401AD02F7}" srcOrd="0" destOrd="0" presId="urn:microsoft.com/office/officeart/2005/8/layout/target3"/>
    <dgm:cxn modelId="{31F2EB4F-BB39-4004-912C-2430A52F189C}" type="presOf" srcId="{B3385503-7B5C-401F-B1C6-F6503DB87FC8}" destId="{D5EC884D-0583-4A45-8588-EC4ACD1C4185}" srcOrd="0" destOrd="0" presId="urn:microsoft.com/office/officeart/2005/8/layout/target3"/>
    <dgm:cxn modelId="{44F35A77-2CEF-48CB-A74C-830B3E886E10}" type="presOf" srcId="{F143E2C9-D872-40E3-94CD-A48AE3D51C1C}" destId="{9BDAC833-2CC4-49EA-AA6F-E7BE0AD5D6D5}" srcOrd="0" destOrd="0" presId="urn:microsoft.com/office/officeart/2005/8/layout/target3"/>
    <dgm:cxn modelId="{EF62567F-3DD0-4A22-BDDD-80550DBBCF6F}" srcId="{8D332A10-BAB6-4FE9-9DB3-088D77E49064}" destId="{E09AACDD-EF5C-43FD-8E45-7D9BB1520D1D}" srcOrd="1" destOrd="0" parTransId="{EEC0203D-F6C9-4A0C-A7EC-1B61D8B0D38E}" sibTransId="{DF50AD09-5473-4A68-A4F0-7620C3C4BFD5}"/>
    <dgm:cxn modelId="{BC78EE91-3A13-4EB1-90CB-3B2751F9691B}" type="presOf" srcId="{B3385503-7B5C-401F-B1C6-F6503DB87FC8}" destId="{A4BE64BF-771B-4304-82E1-0DF61A6F1B5E}" srcOrd="1" destOrd="0" presId="urn:microsoft.com/office/officeart/2005/8/layout/target3"/>
    <dgm:cxn modelId="{5A1988BE-E733-4573-B173-3C1761971C27}" srcId="{8D332A10-BAB6-4FE9-9DB3-088D77E49064}" destId="{F143E2C9-D872-40E3-94CD-A48AE3D51C1C}" srcOrd="2" destOrd="0" parTransId="{119B8EE8-27A4-49BE-AD71-7777DE1BA363}" sibTransId="{EE4384C7-6D21-480C-840C-EDE14B1ECF7F}"/>
    <dgm:cxn modelId="{D7DB12C1-983D-4E49-9510-AC40A7FB33A5}" srcId="{8D332A10-BAB6-4FE9-9DB3-088D77E49064}" destId="{B3385503-7B5C-401F-B1C6-F6503DB87FC8}" srcOrd="3" destOrd="0" parTransId="{00904255-1CC3-4691-926E-CCF6783509F7}" sibTransId="{32416744-4F01-471D-B17F-435CC95883F1}"/>
    <dgm:cxn modelId="{760159CA-E990-4BEC-884D-F1218A855267}" type="presOf" srcId="{8D332A10-BAB6-4FE9-9DB3-088D77E49064}" destId="{D487979B-0BC9-4F48-BC8A-5032F44C6D18}" srcOrd="0" destOrd="0" presId="urn:microsoft.com/office/officeart/2005/8/layout/target3"/>
    <dgm:cxn modelId="{FE48B4F4-B46D-4CCE-86D0-DD57247ED036}" type="presOf" srcId="{F75A56A0-9FAA-4207-AE23-228BF3C1A9AB}" destId="{D6FB0C32-7AEC-4BF7-8DAD-4F5FAD6B987D}" srcOrd="0" destOrd="0" presId="urn:microsoft.com/office/officeart/2005/8/layout/target3"/>
    <dgm:cxn modelId="{730FA105-4263-4D03-98B7-B733F5A69506}" type="presParOf" srcId="{D487979B-0BC9-4F48-BC8A-5032F44C6D18}" destId="{579A7FA0-0536-48C8-96A5-FC91FD2EE1B8}" srcOrd="0" destOrd="0" presId="urn:microsoft.com/office/officeart/2005/8/layout/target3"/>
    <dgm:cxn modelId="{657636BF-2FDF-4A2E-8BCD-7E3B182467EF}" type="presParOf" srcId="{D487979B-0BC9-4F48-BC8A-5032F44C6D18}" destId="{324DE483-D92D-491C-A99B-9C5F626E5B98}" srcOrd="1" destOrd="0" presId="urn:microsoft.com/office/officeart/2005/8/layout/target3"/>
    <dgm:cxn modelId="{11C2D864-14C3-4931-8A90-42B549C7A3F5}" type="presParOf" srcId="{D487979B-0BC9-4F48-BC8A-5032F44C6D18}" destId="{D6FB0C32-7AEC-4BF7-8DAD-4F5FAD6B987D}" srcOrd="2" destOrd="0" presId="urn:microsoft.com/office/officeart/2005/8/layout/target3"/>
    <dgm:cxn modelId="{655B53AB-ED7F-4D4C-81DF-F999E80591B8}" type="presParOf" srcId="{D487979B-0BC9-4F48-BC8A-5032F44C6D18}" destId="{AE71DC6A-A227-40C9-959B-BFE2A9687BA2}" srcOrd="3" destOrd="0" presId="urn:microsoft.com/office/officeart/2005/8/layout/target3"/>
    <dgm:cxn modelId="{8BD72BD2-A8B4-4E96-B8E7-912FA2C69FB7}" type="presParOf" srcId="{D487979B-0BC9-4F48-BC8A-5032F44C6D18}" destId="{C2307A00-E628-43E9-B824-07F83448DE4C}" srcOrd="4" destOrd="0" presId="urn:microsoft.com/office/officeart/2005/8/layout/target3"/>
    <dgm:cxn modelId="{BD68ED57-0E4F-4508-A5F1-62AC5736ADEC}" type="presParOf" srcId="{D487979B-0BC9-4F48-BC8A-5032F44C6D18}" destId="{5EA45163-5BDA-4A91-B1F1-691401AD02F7}" srcOrd="5" destOrd="0" presId="urn:microsoft.com/office/officeart/2005/8/layout/target3"/>
    <dgm:cxn modelId="{D0ED5048-35A6-46A4-B634-9EA4FF1E142B}" type="presParOf" srcId="{D487979B-0BC9-4F48-BC8A-5032F44C6D18}" destId="{086F4F31-980E-4CE1-A914-1BD08144A55A}" srcOrd="6" destOrd="0" presId="urn:microsoft.com/office/officeart/2005/8/layout/target3"/>
    <dgm:cxn modelId="{1682F78A-138C-40BB-913E-957BA2CFFD62}" type="presParOf" srcId="{D487979B-0BC9-4F48-BC8A-5032F44C6D18}" destId="{1E83CD96-5B2F-4A0B-BD6C-EBE3C10830FB}" srcOrd="7" destOrd="0" presId="urn:microsoft.com/office/officeart/2005/8/layout/target3"/>
    <dgm:cxn modelId="{3A24260C-3245-468B-8888-A04A4CEDFFC3}" type="presParOf" srcId="{D487979B-0BC9-4F48-BC8A-5032F44C6D18}" destId="{9BDAC833-2CC4-49EA-AA6F-E7BE0AD5D6D5}" srcOrd="8" destOrd="0" presId="urn:microsoft.com/office/officeart/2005/8/layout/target3"/>
    <dgm:cxn modelId="{EA2E9A9E-B5DB-45BE-8198-125A95FD1DA9}" type="presParOf" srcId="{D487979B-0BC9-4F48-BC8A-5032F44C6D18}" destId="{F6E9C1F8-5AB4-46EB-87C9-49EAC69B2231}" srcOrd="9" destOrd="0" presId="urn:microsoft.com/office/officeart/2005/8/layout/target3"/>
    <dgm:cxn modelId="{55875F47-FDA6-4D54-95A4-D2E1D276874C}" type="presParOf" srcId="{D487979B-0BC9-4F48-BC8A-5032F44C6D18}" destId="{C6D56623-4656-414D-A117-2DE8F4910A47}" srcOrd="10" destOrd="0" presId="urn:microsoft.com/office/officeart/2005/8/layout/target3"/>
    <dgm:cxn modelId="{D22FD358-55EF-4E4C-8C14-952CDD3BE32A}" type="presParOf" srcId="{D487979B-0BC9-4F48-BC8A-5032F44C6D18}" destId="{D5EC884D-0583-4A45-8588-EC4ACD1C4185}" srcOrd="11" destOrd="0" presId="urn:microsoft.com/office/officeart/2005/8/layout/target3"/>
    <dgm:cxn modelId="{DDB2F018-BE7A-4EFD-8D48-AB4EF1BE2E36}" type="presParOf" srcId="{D487979B-0BC9-4F48-BC8A-5032F44C6D18}" destId="{7D91B69D-7B13-46E8-A751-D370ECA1BD9B}" srcOrd="12" destOrd="0" presId="urn:microsoft.com/office/officeart/2005/8/layout/target3"/>
    <dgm:cxn modelId="{2CC08FB4-4FCC-4A14-80AE-B7FE3EB0D4B8}" type="presParOf" srcId="{D487979B-0BC9-4F48-BC8A-5032F44C6D18}" destId="{3FEE7E08-62C8-48EB-A020-DFF805D66420}" srcOrd="13" destOrd="0" presId="urn:microsoft.com/office/officeart/2005/8/layout/target3"/>
    <dgm:cxn modelId="{CC2CBEFB-1FD5-4E41-93C5-DC1AC5714C7F}" type="presParOf" srcId="{D487979B-0BC9-4F48-BC8A-5032F44C6D18}" destId="{A561193C-FCF0-4B01-A731-74AD623D658B}" srcOrd="14" destOrd="0" presId="urn:microsoft.com/office/officeart/2005/8/layout/target3"/>
    <dgm:cxn modelId="{9F737BFB-C2E7-440C-A285-0D4AD2358C43}" type="presParOf" srcId="{D487979B-0BC9-4F48-BC8A-5032F44C6D18}" destId="{A4BE64BF-771B-4304-82E1-0DF61A6F1B5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A7FA0-0536-48C8-96A5-FC91FD2EE1B8}">
      <dsp:nvSpPr>
        <dsp:cNvPr id="0" name=""/>
        <dsp:cNvSpPr/>
      </dsp:nvSpPr>
      <dsp:spPr>
        <a:xfrm>
          <a:off x="0" y="494254"/>
          <a:ext cx="4146697" cy="4146697"/>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B0C32-7AEC-4BF7-8DAD-4F5FAD6B987D}">
      <dsp:nvSpPr>
        <dsp:cNvPr id="0" name=""/>
        <dsp:cNvSpPr/>
      </dsp:nvSpPr>
      <dsp:spPr>
        <a:xfrm>
          <a:off x="2073348" y="494254"/>
          <a:ext cx="4837814" cy="414669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Socially connected</a:t>
          </a:r>
        </a:p>
      </dsp:txBody>
      <dsp:txXfrm>
        <a:off x="2073348" y="494254"/>
        <a:ext cx="4837814" cy="881173"/>
      </dsp:txXfrm>
    </dsp:sp>
    <dsp:sp modelId="{C2307A00-E628-43E9-B824-07F83448DE4C}">
      <dsp:nvSpPr>
        <dsp:cNvPr id="0" name=""/>
        <dsp:cNvSpPr/>
      </dsp:nvSpPr>
      <dsp:spPr>
        <a:xfrm>
          <a:off x="544254" y="1375427"/>
          <a:ext cx="3058189" cy="3058189"/>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45163-5BDA-4A91-B1F1-691401AD02F7}">
      <dsp:nvSpPr>
        <dsp:cNvPr id="0" name=""/>
        <dsp:cNvSpPr/>
      </dsp:nvSpPr>
      <dsp:spPr>
        <a:xfrm>
          <a:off x="2073348" y="1375427"/>
          <a:ext cx="4837814" cy="305818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Joyful</a:t>
          </a:r>
        </a:p>
      </dsp:txBody>
      <dsp:txXfrm>
        <a:off x="2073348" y="1375427"/>
        <a:ext cx="4837814" cy="881173"/>
      </dsp:txXfrm>
    </dsp:sp>
    <dsp:sp modelId="{1E83CD96-5B2F-4A0B-BD6C-EBE3C10830FB}">
      <dsp:nvSpPr>
        <dsp:cNvPr id="0" name=""/>
        <dsp:cNvSpPr/>
      </dsp:nvSpPr>
      <dsp:spPr>
        <a:xfrm>
          <a:off x="1088508" y="2256601"/>
          <a:ext cx="1969681" cy="1969681"/>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AC833-2CC4-49EA-AA6F-E7BE0AD5D6D5}">
      <dsp:nvSpPr>
        <dsp:cNvPr id="0" name=""/>
        <dsp:cNvSpPr/>
      </dsp:nvSpPr>
      <dsp:spPr>
        <a:xfrm>
          <a:off x="2073348" y="2256601"/>
          <a:ext cx="4837814" cy="1969681"/>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Welcome new experiences</a:t>
          </a:r>
        </a:p>
      </dsp:txBody>
      <dsp:txXfrm>
        <a:off x="2073348" y="2256601"/>
        <a:ext cx="4837814" cy="881173"/>
      </dsp:txXfrm>
    </dsp:sp>
    <dsp:sp modelId="{C6D56623-4656-414D-A117-2DE8F4910A47}">
      <dsp:nvSpPr>
        <dsp:cNvPr id="0" name=""/>
        <dsp:cNvSpPr/>
      </dsp:nvSpPr>
      <dsp:spPr>
        <a:xfrm>
          <a:off x="1632762" y="3137774"/>
          <a:ext cx="881173" cy="881173"/>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C884D-0583-4A45-8588-EC4ACD1C4185}">
      <dsp:nvSpPr>
        <dsp:cNvPr id="0" name=""/>
        <dsp:cNvSpPr/>
      </dsp:nvSpPr>
      <dsp:spPr>
        <a:xfrm>
          <a:off x="2073348" y="3137774"/>
          <a:ext cx="4837814" cy="881173"/>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Embrace challenges</a:t>
          </a:r>
        </a:p>
      </dsp:txBody>
      <dsp:txXfrm>
        <a:off x="2073348" y="3137774"/>
        <a:ext cx="4837814" cy="88117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F2A04DE5-F1A9-4D45-BF54-BEFDBA739CA2}" type="datetimeFigureOut">
              <a:rPr lang="en-US" smtClean="0">
                <a:latin typeface="Calibri" panose="020F0502020204030204" pitchFamily="34" charset="0"/>
              </a:rPr>
              <a:t>1/11/2021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atin typeface="Calibri" panose="020F0502020204030204" pitchFamily="34" charset="0"/>
              </a:defRPr>
            </a:lvl1pPr>
          </a:lstStyle>
          <a:p>
            <a:fld id="{A50CD39D-89B0-4C68-805A-35C75A7C20C8}"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86184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According to the NIOSH, 40% of U.S. workers report their job as stressful or very stressful.</a:t>
            </a:r>
          </a:p>
          <a:p>
            <a:r>
              <a:rPr lang="en-US" dirty="0"/>
              <a:t>Working at an organization that places value on fostering a lower stress environment can increase employee well-being. </a:t>
            </a:r>
          </a:p>
          <a:p>
            <a:r>
              <a:rPr lang="en-US" dirty="0"/>
              <a:t>Productivity can increase, and absenteeism and turnover decrease when leadership puts the time and resources into adequately matching employees with their strengths.</a:t>
            </a:r>
          </a:p>
          <a:p>
            <a:endParaRPr lang="en-US" dirty="0"/>
          </a:p>
          <a:p>
            <a:r>
              <a:rPr lang="en-US" dirty="0"/>
              <a:t>The Assess Stress guide provides ideas for how to reduce stress in the workplaces including assessing the primary causes of job stress and creating a less stressful environment.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62132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workplace is frequently changing, and resilient employees adapt and thrive. </a:t>
            </a:r>
          </a:p>
          <a:p>
            <a:endParaRPr lang="en-US" dirty="0"/>
          </a:p>
          <a:p>
            <a:r>
              <a:rPr lang="en-US" dirty="0"/>
              <a:t>Create opportunities for employees to build and practice resiliency skills -- to be more productive and stay physically and emotionally well. </a:t>
            </a:r>
          </a:p>
          <a:p>
            <a:endParaRPr lang="en-US" dirty="0"/>
          </a:p>
          <a:p>
            <a:r>
              <a:rPr lang="en-US" dirty="0"/>
              <a:t>Resilient people are more joyful, socially connected, welcome new experiences, and embrace challenges. </a:t>
            </a:r>
          </a:p>
          <a:p>
            <a:endParaRPr lang="en-US" dirty="0"/>
          </a:p>
          <a:p>
            <a:r>
              <a:rPr lang="en-US" dirty="0"/>
              <a:t>Ideas to build resilience include reviewing jobs and build in meaning and purpose that connect to your organization’s mission and getting connected with resiliency effort in the community.</a:t>
            </a:r>
          </a:p>
          <a:p>
            <a:endParaRPr lang="en-US" dirty="0"/>
          </a:p>
          <a:p>
            <a:r>
              <a:rPr lang="en-US" dirty="0"/>
              <a:t>And in the short</a:t>
            </a:r>
            <a:r>
              <a:rPr lang="en-US" baseline="0" dirty="0"/>
              <a:t> term, for COVID, help your employees stay connected with each other to stay healthy. The challenge of COVID is to help people build resiliency skills while the going is tough. There is more to getting connected in strategy #5 ahead!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44213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Well-being has many ingredients and the ingredients may differ from person to person. </a:t>
            </a:r>
          </a:p>
          <a:p>
            <a:pPr defTabSz="924641">
              <a:defRPr/>
            </a:pPr>
            <a:r>
              <a:rPr lang="en-US" dirty="0"/>
              <a:t>However, equity is a key ingredient of well-being. Without equity,</a:t>
            </a:r>
            <a:r>
              <a:rPr lang="en-US" baseline="0" dirty="0"/>
              <a:t> there can’t be well-being.</a:t>
            </a:r>
            <a:endParaRPr lang="en-US" dirty="0"/>
          </a:p>
          <a:p>
            <a:pPr defTabSz="924641">
              <a:defRPr/>
            </a:pPr>
            <a:endParaRPr lang="en-US" dirty="0"/>
          </a:p>
          <a:p>
            <a:pPr defTabSz="924641">
              <a:defRPr/>
            </a:pPr>
            <a:r>
              <a:rPr lang="en-US" dirty="0"/>
              <a:t>Equity in workplaces may be about hiring practices and supports for coworkers’ rights to be improved. It means fair treatment for employees. Another definition of equity is that all people in the community have a fair opportunity to live a long and healthy life</a:t>
            </a:r>
            <a:r>
              <a:rPr lang="en-US" sz="1400" dirty="0"/>
              <a:t>. </a:t>
            </a:r>
          </a:p>
          <a:p>
            <a:pPr defTabSz="924641">
              <a:defRPr/>
            </a:pPr>
            <a:endParaRPr lang="en-US" dirty="0"/>
          </a:p>
          <a:p>
            <a:pPr defTabSz="924641">
              <a:defRPr/>
            </a:pPr>
            <a:r>
              <a:rPr lang="en-US" dirty="0"/>
              <a:t>Employers to have an active role in reducing</a:t>
            </a:r>
            <a:r>
              <a:rPr lang="en-US" baseline="0" dirty="0"/>
              <a:t> </a:t>
            </a:r>
            <a:r>
              <a:rPr lang="en-US" dirty="0"/>
              <a:t>inequities among their employees and their communities. What is good for the community is good for businesses. Therefore, it is in the best interest of employers to have an active role in reducing inequities among their employees and improving their communities' social conditions.</a:t>
            </a:r>
            <a:r>
              <a:rPr lang="en-US" baseline="0" dirty="0"/>
              <a:t> </a:t>
            </a:r>
          </a:p>
          <a:p>
            <a:pPr defTabSz="924641">
              <a:defRPr/>
            </a:pPr>
            <a:endParaRPr lang="en-US" baseline="0" dirty="0"/>
          </a:p>
          <a:p>
            <a:pPr defTabSz="924641">
              <a:defRPr/>
            </a:pPr>
            <a:r>
              <a:rPr lang="en-US" baseline="0" dirty="0"/>
              <a:t>The strategy document provides several ideas for connecting equity to wellbeing such as learning more about equity, what it means and the importance of inclusiveness at work.</a:t>
            </a:r>
            <a:endParaRPr lang="en-US" dirty="0"/>
          </a:p>
          <a:p>
            <a:pPr defTabSz="924641">
              <a:defRPr/>
            </a:pPr>
            <a:endParaRPr lang="en-US" dirty="0"/>
          </a:p>
          <a:p>
            <a:pPr defTabSz="924641">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13095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you currently offer an employee assistance program known as an EAP, to your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so, how well is it promoted? Are all of the resources offered promoted?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EAP is often underutilized by most employee groups, but it is a great benefit. They can provide more than counseling.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does the employers EAP vendor offer? </a:t>
            </a:r>
            <a:r>
              <a:rPr lang="en-US" dirty="0"/>
              <a:t>EAPs provide employees with support surrounding both their personal and professional lives. EAP counselors help employees utilize strategies that allow them to better manage stress, which can be due to family issues, workplace conflict and overload, financial worries, and health concerns for self or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Purchasing</a:t>
            </a:r>
            <a:r>
              <a:rPr lang="en-US" baseline="0" dirty="0"/>
              <a:t> an EAP service is a benefits question, and can help employees with counseling on short term issues, and help them with longer term issues. In this COVID time, many employers are offering more EAP services, increasing the number of sessions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Check with your HR manager to see what your organization’s experience as been.</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93972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wired to connect, reach out to, and interact with each other. Decades of research suggest that the quality of our social ties might be the single biggest predictor of our well-being</a:t>
            </a:r>
            <a:endParaRPr lang="en-US" dirty="0"/>
          </a:p>
          <a:p>
            <a:endParaRPr lang="en-US" dirty="0"/>
          </a:p>
          <a:p>
            <a:r>
              <a:rPr lang="en-US" dirty="0"/>
              <a:t>Social connections are good for our health and help us live longer (50% chance of more longevity). Strong social connections lead to lower anxiety and depression, and an increase in self-esteem and greater empathy. Fostering social connections at work is important for well-being in the workplace.</a:t>
            </a:r>
          </a:p>
          <a:p>
            <a:r>
              <a:rPr lang="en-US" dirty="0"/>
              <a:t>We are wired to connect, reach out to, and interact with each other. Decades of research suggest that the quality of our social ties might be the single biggest predictor of our well-being.  A first step in getting connected</a:t>
            </a:r>
            <a:r>
              <a:rPr lang="en-US" baseline="0" dirty="0"/>
              <a:t> could be educating the employer and employees on how social connectedness impacts health and surveying your employees to discover how to best support them.</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70631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 you have a culture of trust in workplace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an environment where employees feel secure enough to be able to share their thoughts and ideas freely without worrying that they are potentially opening themselves up to negative reactions.  </a:t>
            </a:r>
          </a:p>
          <a:p>
            <a:endParaRPr lang="en-US" dirty="0"/>
          </a:p>
          <a:p>
            <a:endParaRPr lang="en-US" dirty="0"/>
          </a:p>
          <a:p>
            <a:r>
              <a:rPr lang="en-US" dirty="0"/>
              <a:t>Ideas for creating a safe</a:t>
            </a:r>
            <a:r>
              <a:rPr lang="en-US" baseline="0" dirty="0"/>
              <a:t> workplace include asking for team’s input and responding positively to questions and doubt.</a:t>
            </a:r>
          </a:p>
          <a:p>
            <a:endParaRPr lang="en-US" baseline="0" dirty="0"/>
          </a:p>
          <a:p>
            <a:r>
              <a:rPr lang="en-US" baseline="0" dirty="0"/>
              <a:t>This is a major culture issue, and may take a longer time to build up in your workplace. It involves the way people are embraced as they share ideas, work together, and adapt to change.</a:t>
            </a:r>
          </a:p>
          <a:p>
            <a:endParaRPr lang="en-US" baseline="0" dirty="0"/>
          </a:p>
          <a:p>
            <a:r>
              <a:rPr lang="en-US" baseline="0" dirty="0"/>
              <a:t>The ways to improve this involve looking at management style, interpersonal norms, and how feedback is given and received. </a:t>
            </a:r>
          </a:p>
          <a:p>
            <a:endParaRPr lang="en-US" baseline="0" dirty="0"/>
          </a:p>
          <a:p>
            <a:r>
              <a:rPr lang="en-US" baseline="0" dirty="0"/>
              <a:t>For now, we’d recommend that you observe the level of psychological safety in your organization and learn about how safe your environment is in order to work on it.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6156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About 75% of employees have struggled with an issue that affected their mental health. Yet, 8 out of 10 workers with a mental health condition say shame and stigma prevent them from seeking mental health care. That’s a problem for individuals, but it’s also a problem for employers — because untreated mental health conditions cost American companies billions every year. Taking steps to eliminate stigma at work can foster employee loyalty and retention. In one recent poll, 57% of employees said they would be more loyal, more productive, and take less time off work if their employer proactively supported workforce mental health. </a:t>
            </a:r>
          </a:p>
          <a:p>
            <a:pPr defTabSz="924641">
              <a:defRPr/>
            </a:pPr>
            <a:endParaRPr lang="en-US" dirty="0"/>
          </a:p>
          <a:p>
            <a:r>
              <a:rPr lang="en-US" dirty="0"/>
              <a:t>Do</a:t>
            </a:r>
            <a:r>
              <a:rPr lang="en-US" baseline="0" dirty="0"/>
              <a:t> you hear employees talk about depression and anxiety? Actually, the pandemic has created more awareness of needing to talk about our mental health. It may be an opportunity to help normalize the need to care for our own mental health and check in with others about their mental health.</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26467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from home can be detrimental to individual physical and emotional well-being due to limited options for physical activity and social interactions. Physical and emotional well-being can improve by staying active, participating in activities that reduce stress reactions and keeping engaged with colleagues. </a:t>
            </a:r>
          </a:p>
          <a:p>
            <a:endParaRPr lang="en-US" dirty="0"/>
          </a:p>
          <a:p>
            <a:r>
              <a:rPr lang="en-US" dirty="0"/>
              <a:t>Work and home life can become blurred when working from home. This lack of separation between work and home life can lead to burnout and cause mental health to suffer. </a:t>
            </a:r>
          </a:p>
          <a:p>
            <a:r>
              <a:rPr lang="en-US" dirty="0"/>
              <a:t>Fostering a workplace culture that prioritizes an appropriate work/life balance can do much to improve employee well-being.</a:t>
            </a:r>
          </a:p>
          <a:p>
            <a:endParaRPr lang="en-US" dirty="0"/>
          </a:p>
          <a:p>
            <a:r>
              <a:rPr lang="en-US" dirty="0"/>
              <a:t>This step involves</a:t>
            </a:r>
            <a:r>
              <a:rPr lang="en-US" baseline="0" dirty="0"/>
              <a:t> looking at ways to assist your employees who work remotely to be able to make healthy choices while working from home.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78015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Employers are increasingly embracing workplace flexibility by offering more options for their employees regarding when, where, and how work is done. </a:t>
            </a:r>
          </a:p>
          <a:p>
            <a:r>
              <a:rPr lang="en-US" dirty="0"/>
              <a:t>Companies with family-friendly policies experience various short and long-term benefits. Studies show that companies that switched specific policies, such as flexible schedules or job-sharing policies saw higher workplace productivity and a higher retention of quality employees.</a:t>
            </a:r>
          </a:p>
          <a:p>
            <a:endParaRPr lang="en-US" dirty="0"/>
          </a:p>
          <a:p>
            <a:endParaRPr lang="en-US" dirty="0"/>
          </a:p>
          <a:p>
            <a:r>
              <a:rPr lang="en-US" dirty="0"/>
              <a:t>It might be a good time to take inventory</a:t>
            </a:r>
            <a:r>
              <a:rPr lang="en-US" baseline="0" dirty="0"/>
              <a:t> of your employee policies and see if there are ways to provide more family and life-friendly opportunities. It’s good for morale and employee retention. Younger employees often look for more perks in flexibility.</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65737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a:t>
            </a:r>
            <a:r>
              <a:rPr lang="en-US" baseline="0" dirty="0"/>
              <a:t> strategy option document dedicated to creating quiet spaces. </a:t>
            </a:r>
            <a:r>
              <a:rPr lang="en-US" dirty="0"/>
              <a:t>Quiet spaces in the workplace can be designated for reflection, prayer, and relaxation for all employees. </a:t>
            </a:r>
          </a:p>
          <a:p>
            <a:endParaRPr lang="en-US" dirty="0"/>
          </a:p>
          <a:p>
            <a:r>
              <a:rPr lang="en-US" dirty="0"/>
              <a:t>It provides a peaceful space in which employees can escape the work environment's demands while not disrupting general operations</a:t>
            </a:r>
            <a:r>
              <a:rPr lang="en-US" sz="1100" dirty="0"/>
              <a:t>. </a:t>
            </a:r>
          </a:p>
          <a:p>
            <a:endParaRPr lang="en-US" dirty="0"/>
          </a:p>
          <a:p>
            <a:r>
              <a:rPr lang="en-US" dirty="0"/>
              <a:t>It’s important to offer a</a:t>
            </a:r>
            <a:r>
              <a:rPr lang="en-US" baseline="0" dirty="0"/>
              <a:t> “stress safety valve” during the workday. It may be an actual room or a protected break time. </a:t>
            </a:r>
          </a:p>
          <a:p>
            <a:endParaRPr lang="en-US" baseline="0" dirty="0"/>
          </a:p>
          <a:p>
            <a:r>
              <a:rPr lang="en-US" dirty="0"/>
              <a:t>How</a:t>
            </a:r>
            <a:r>
              <a:rPr lang="en-US" baseline="0" dirty="0"/>
              <a:t> can your employees find quiet at work? In their day? Working remotely?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50434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LPH: Use</a:t>
            </a:r>
            <a:r>
              <a:rPr lang="en-US" b="1" baseline="0" dirty="0">
                <a:solidFill>
                  <a:srgbClr val="FF0000"/>
                </a:solidFill>
              </a:rPr>
              <a:t> this slide if you are presenting to your Networking Groups or past employers from other </a:t>
            </a:r>
            <a:r>
              <a:rPr lang="en-US" b="1" baseline="0" dirty="0" err="1">
                <a:solidFill>
                  <a:srgbClr val="FF0000"/>
                </a:solidFill>
              </a:rPr>
              <a:t>collaboratives</a:t>
            </a:r>
            <a:r>
              <a:rPr lang="en-US" b="1" baseline="0" dirty="0">
                <a:solidFill>
                  <a:srgbClr val="FF0000"/>
                </a:solidFill>
              </a:rPr>
              <a:t>! Delete the slide if this is a new collaborative</a:t>
            </a:r>
            <a:r>
              <a:rPr lang="en-US" baseline="0" dirty="0"/>
              <a:t>.</a:t>
            </a:r>
          </a:p>
          <a:p>
            <a:endParaRPr lang="en-US" baseline="0" dirty="0"/>
          </a:p>
          <a:p>
            <a:endParaRPr lang="en-US" dirty="0"/>
          </a:p>
          <a:p>
            <a:endParaRPr lang="en-US" dirty="0"/>
          </a:p>
          <a:p>
            <a:r>
              <a:rPr lang="en-US" dirty="0"/>
              <a:t>This presentation focuses on well-being resources.  </a:t>
            </a:r>
          </a:p>
          <a:p>
            <a:r>
              <a:rPr lang="en-US" dirty="0"/>
              <a:t>We’re providing suggestions that will include eleven worksheets/documents that provide steps to implement well-being ideas.</a:t>
            </a:r>
          </a:p>
          <a:p>
            <a:r>
              <a:rPr lang="en-US" dirty="0"/>
              <a:t>First we’ll look at some data that helps us understand why we’re focusing on well-being.</a:t>
            </a:r>
          </a:p>
          <a:p>
            <a:r>
              <a:rPr lang="en-US" dirty="0"/>
              <a:t>Then we’ll use a policy, systems and environmental lens.</a:t>
            </a:r>
          </a:p>
          <a:p>
            <a:r>
              <a:rPr lang="en-US" dirty="0"/>
              <a:t>Finally we’ll explore the eleven ideas.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38875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safe work environment is a critical responsibility that will reduce the transmission of COVID 19. </a:t>
            </a:r>
          </a:p>
          <a:p>
            <a:endParaRPr lang="en-US" dirty="0"/>
          </a:p>
          <a:p>
            <a:r>
              <a:rPr lang="en-US" dirty="0"/>
              <a:t>Addressing specific concerns with sound practices will go a long way to ensuring public confidence while managing employees' and visitors' physical and emotional health. </a:t>
            </a:r>
          </a:p>
          <a:p>
            <a:endParaRPr lang="en-US" dirty="0"/>
          </a:p>
          <a:p>
            <a:r>
              <a:rPr lang="en-US" dirty="0"/>
              <a:t>Work with your safety and wellness committee to form a plan that meets all employees' and visitors' needs.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9089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options to choose from, and it may be difficult to determine where to start. </a:t>
            </a:r>
          </a:p>
          <a:p>
            <a:endParaRPr lang="en-US" dirty="0"/>
          </a:p>
          <a:p>
            <a:r>
              <a:rPr lang="en-US" dirty="0"/>
              <a:t>Consider these questions as you</a:t>
            </a:r>
            <a:r>
              <a:rPr lang="en-US" baseline="0" dirty="0"/>
              <a:t> move ahead (You can lead a small group discussion about these with your group during the meeting)</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34655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concerned with well being?  The data in this slide and the next indicate that mental health concerns are part of our work lives. </a:t>
            </a:r>
          </a:p>
          <a:p>
            <a:endParaRPr lang="en-US" dirty="0"/>
          </a:p>
          <a:p>
            <a:r>
              <a:rPr lang="en-US" dirty="0"/>
              <a:t>This is a graph of the</a:t>
            </a:r>
            <a:r>
              <a:rPr lang="en-US" baseline="0" dirty="0"/>
              <a:t> triple threat to mental health – suicide, drug overdoses, and alcohol-related deaths.</a:t>
            </a:r>
          </a:p>
          <a:p>
            <a:endParaRPr lang="en-US" baseline="0" dirty="0"/>
          </a:p>
          <a:p>
            <a:r>
              <a:rPr lang="en-US" baseline="0" dirty="0"/>
              <a:t>As you can see, Minnesotans die from these three issues suicide, opioid overdoses, and alcohol-related deaths at high rates, which keep getting higher each year. And all have a mental health component, which could play into well-being in a big way.</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36480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TO LPH: These are stats from August 2020 – CONSIDER RECHECKING THEM AS THE PANDEMIC CONTINUES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Symptoms of anxiety disorder and depressive disorder increased in US April–June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During June 24–30, 2020, a total of 5,412 (54.7%) of 9,896 eligible invited adults** completed web-based surveys†† administered by </a:t>
            </a:r>
            <a:r>
              <a:rPr lang="en-US" dirty="0" err="1"/>
              <a:t>Qualtrics</a:t>
            </a:r>
            <a:r>
              <a:rPr lang="en-US" dirty="0"/>
              <a:t>.§§ The Monash University Human Research Ethics Committee of Monash University (Melbourne, Australia) reviewed and approved the study protocol on human subjects</a:t>
            </a:r>
          </a:p>
          <a:p>
            <a:endParaRPr lang="en-US" dirty="0"/>
          </a:p>
          <a:p>
            <a:r>
              <a:rPr lang="en-US" dirty="0"/>
              <a:t>And</a:t>
            </a:r>
            <a:r>
              <a:rPr lang="en-US" baseline="0" dirty="0"/>
              <a:t> dealing with COVID-19 has become an increasing concern for mental health. Increases in anxiety, trauma and stress, substances use, and considering suicide all increased over time.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Suicide  among respondents ages 18–24 years (25.5%), minority racial/ethnic groups (Hispanic [18.6%], non-Hispanic black [15.1%]), self-reported unpaid caregivers for adults (30.7%), and essential workers (21.7%).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14092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a:t>
            </a:r>
            <a:r>
              <a:rPr lang="en-US" baseline="0" dirty="0"/>
              <a:t> at your current strategies. Can you get some easy wins from polishing up some of these strategies: </a:t>
            </a:r>
          </a:p>
          <a:p>
            <a:endParaRPr lang="en-US" baseline="0" dirty="0"/>
          </a:p>
          <a:p>
            <a:r>
              <a:rPr lang="en-US" baseline="0" dirty="0"/>
              <a:t>How is the EAP used?</a:t>
            </a:r>
          </a:p>
          <a:p>
            <a:endParaRPr lang="en-US" baseline="0" dirty="0"/>
          </a:p>
          <a:p>
            <a:r>
              <a:rPr lang="en-US" baseline="0" dirty="0"/>
              <a:t>What is the work design like? Do employees know what their job duties entail? Are they cross trained? Is there opportunity for growth if they want it. What is the capacity of the work compared to the skill set of the worker?</a:t>
            </a:r>
          </a:p>
          <a:p>
            <a:pPr lvl="1"/>
            <a:endParaRPr lang="en-US" baseline="0" dirty="0"/>
          </a:p>
          <a:p>
            <a:pPr lvl="1"/>
            <a:r>
              <a:rPr lang="en-US" baseline="0" dirty="0"/>
              <a:t>Do you offer family friendly policies.</a:t>
            </a:r>
          </a:p>
          <a:p>
            <a:pPr lvl="1"/>
            <a:endParaRPr lang="en-US" sz="2000" baseline="0" dirty="0"/>
          </a:p>
          <a:p>
            <a:pPr marL="0" indent="0">
              <a:buNone/>
            </a:pPr>
            <a:r>
              <a:rPr lang="en-US" sz="2400" b="1" dirty="0"/>
              <a:t>Human Resources </a:t>
            </a:r>
          </a:p>
          <a:p>
            <a:pPr lvl="1"/>
            <a:r>
              <a:rPr lang="en-US" sz="2000" dirty="0"/>
              <a:t>Employee onboarding  - communicate values, culture and policies (wellness benefits, healthy eating, active living, tobacco, breastfeeding policies, EAP)</a:t>
            </a:r>
          </a:p>
          <a:p>
            <a:pPr marL="0" indent="0">
              <a:buNone/>
            </a:pPr>
            <a:r>
              <a:rPr lang="en-US" sz="2400" b="1" dirty="0"/>
              <a:t>Manager Training</a:t>
            </a:r>
          </a:p>
          <a:p>
            <a:pPr lvl="1"/>
            <a:r>
              <a:rPr lang="en-US" sz="2000" dirty="0"/>
              <a:t>Regularly updated on new policies and procedures</a:t>
            </a:r>
          </a:p>
          <a:p>
            <a:pPr lvl="1"/>
            <a:r>
              <a:rPr lang="en-US" sz="2000" dirty="0"/>
              <a:t>Know how to recognize employees in crisis and who to refer them to (EAP)</a:t>
            </a:r>
          </a:p>
          <a:p>
            <a:pPr lvl="1"/>
            <a:r>
              <a:rPr lang="en-US" sz="2000" dirty="0"/>
              <a:t>Build skills to manage employees for optimal health, productivity and engagement</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207726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next slides will give you ideas that you can implement for years to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dirty="0"/>
              <a:t>SHIP focuses on policy, systems and environmental changes that can have a positive effect on employee and organizational well-being</a:t>
            </a:r>
            <a:r>
              <a:rPr lang="en-US" sz="1200" baseline="0" dirty="0"/>
              <a:t> and provide sustainability for your efforts.</a:t>
            </a:r>
            <a:endParaRPr lang="en-US" sz="1200" dirty="0"/>
          </a:p>
          <a:p>
            <a:pPr marL="0" indent="0">
              <a:buNone/>
            </a:pPr>
            <a:r>
              <a:rPr lang="en-US" sz="1200" dirty="0"/>
              <a:t>Start with choosing easy wins by looking at current strategies and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PSE changes</a:t>
            </a:r>
            <a:r>
              <a:rPr lang="en-US" baseline="0" dirty="0"/>
              <a:t> can be more difficult if your organization is working virtually. But there are a wide range of strategies to choose from, and some may make more sense for your organization.</a:t>
            </a:r>
          </a:p>
          <a:p>
            <a:endParaRPr lang="en-US" baseline="0" dirty="0"/>
          </a:p>
          <a:p>
            <a:r>
              <a:rPr lang="en-US" baseline="0" dirty="0"/>
              <a:t>PSE changes are long-lasting ways to build an environment that allows for healthy choices over and over.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24248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solidFill>
                  <a:prstClr val="black"/>
                </a:solidFill>
              </a:rPr>
              <a:t>Let’s take a look at the well-being strategy………</a:t>
            </a:r>
          </a:p>
          <a:p>
            <a:endParaRPr lang="en-US" sz="1600" dirty="0"/>
          </a:p>
        </p:txBody>
      </p:sp>
      <p:sp>
        <p:nvSpPr>
          <p:cNvPr id="4" name="Slide Number Placeholder 3"/>
          <p:cNvSpPr>
            <a:spLocks noGrp="1"/>
          </p:cNvSpPr>
          <p:nvPr>
            <p:ph type="sldNum" sz="quarter" idx="10"/>
          </p:nvPr>
        </p:nvSpPr>
        <p:spPr/>
        <p:txBody>
          <a:bodyPr/>
          <a:lstStyle/>
          <a:p>
            <a:fld id="{95FB0CDC-B4B1-4A25-9563-ED1057F9376A}" type="slidenum">
              <a:rPr lang="en-US" smtClean="0"/>
              <a:t>8</a:t>
            </a:fld>
            <a:endParaRPr lang="en-US"/>
          </a:p>
        </p:txBody>
      </p:sp>
    </p:spTree>
    <p:extLst>
      <p:ext uri="{BB962C8B-B14F-4D97-AF65-F5344CB8AC3E}">
        <p14:creationId xmlns:p14="http://schemas.microsoft.com/office/powerpoint/2010/main" val="413166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will go over </a:t>
            </a:r>
            <a:r>
              <a:rPr lang="en-US" dirty="0"/>
              <a:t>eleven suggestions with accompanying worksheet documents with steps to help you implement.  </a:t>
            </a:r>
          </a:p>
          <a:p>
            <a:r>
              <a:rPr lang="en-US" dirty="0"/>
              <a:t>Learn more about each of these strategies and then decide how you want to move well-being forward.</a:t>
            </a:r>
          </a:p>
          <a:p>
            <a:endParaRPr lang="en-US" dirty="0"/>
          </a:p>
          <a:p>
            <a:r>
              <a:rPr lang="en-US" dirty="0"/>
              <a:t>Review the steps on the worksheet(s) and decide where you can find success.  </a:t>
            </a:r>
          </a:p>
          <a:p>
            <a:endParaRPr lang="en-US" dirty="0"/>
          </a:p>
          <a:p>
            <a:r>
              <a:rPr lang="en-US" dirty="0"/>
              <a:t>Start with small steps and a timeline.  When you’ve completed one, move onto another.  These could potentially be used in perpetuity.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the SHIP coordinator: You can find single</a:t>
            </a:r>
            <a:r>
              <a:rPr lang="en-US" b="1" baseline="0" dirty="0"/>
              <a:t> page descriptions of these 11 strategy option </a:t>
            </a:r>
            <a:r>
              <a:rPr lang="en-US" b="1" dirty="0"/>
              <a:t>In BASECAMP/</a:t>
            </a:r>
            <a:r>
              <a:rPr lang="en-US" b="1" baseline="0" dirty="0"/>
              <a:t>workplace wellness team, in doc &amp; files, strategy materials, workplace well-being. </a:t>
            </a:r>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79733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document has an overview of the strategy, ideas for you,  the employer, to implement, and then resources and videos to learn more about the strategy.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79102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629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9"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796280"/>
            <a:ext cx="11582400" cy="609600"/>
          </a:xfrm>
        </p:spPr>
        <p:txBody>
          <a:bodyPr/>
          <a:lstStyle/>
          <a:p>
            <a:r>
              <a:rPr lang="en-US" dirty="0"/>
              <a:t>Local SHIP contact name</a:t>
            </a:r>
          </a:p>
        </p:txBody>
      </p:sp>
      <p:sp>
        <p:nvSpPr>
          <p:cNvPr id="2" name="Title 1" descr="&quot;&quot;"/>
          <p:cNvSpPr>
            <a:spLocks noGrp="1"/>
          </p:cNvSpPr>
          <p:nvPr>
            <p:ph type="ctrTitle"/>
          </p:nvPr>
        </p:nvSpPr>
        <p:spPr/>
        <p:txBody>
          <a:bodyPr>
            <a:normAutofit/>
          </a:bodyPr>
          <a:lstStyle/>
          <a:p>
            <a:r>
              <a:rPr lang="en-US" dirty="0"/>
              <a:t>Workplace Well-Being</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Well-being Strategy Options Offer Details to Implement</a:t>
            </a:r>
          </a:p>
        </p:txBody>
      </p:sp>
      <p:pic>
        <p:nvPicPr>
          <p:cNvPr id="5" name="Content Placeholder 4"/>
          <p:cNvPicPr>
            <a:picLocks noGrp="1" noChangeAspect="1"/>
          </p:cNvPicPr>
          <p:nvPr>
            <p:ph idx="1"/>
          </p:nvPr>
        </p:nvPicPr>
        <p:blipFill>
          <a:blip r:embed="rId3"/>
          <a:stretch>
            <a:fillRect/>
          </a:stretch>
        </p:blipFill>
        <p:spPr>
          <a:xfrm>
            <a:off x="2275323" y="1545611"/>
            <a:ext cx="3937455" cy="5070027"/>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dirty="0"/>
          </a:p>
        </p:txBody>
      </p:sp>
      <p:pic>
        <p:nvPicPr>
          <p:cNvPr id="6" name="Picture 5"/>
          <p:cNvPicPr>
            <a:picLocks noChangeAspect="1"/>
          </p:cNvPicPr>
          <p:nvPr/>
        </p:nvPicPr>
        <p:blipFill>
          <a:blip r:embed="rId4"/>
          <a:stretch>
            <a:fillRect/>
          </a:stretch>
        </p:blipFill>
        <p:spPr>
          <a:xfrm>
            <a:off x="6567684" y="1611859"/>
            <a:ext cx="3615337" cy="5017762"/>
          </a:xfrm>
          <a:prstGeom prst="rect">
            <a:avLst/>
          </a:prstGeom>
          <a:ln>
            <a:solidFill>
              <a:schemeClr val="accent1"/>
            </a:solidFill>
          </a:ln>
        </p:spPr>
      </p:pic>
      <p:sp>
        <p:nvSpPr>
          <p:cNvPr id="7" name="TextBox 6"/>
          <p:cNvSpPr txBox="1"/>
          <p:nvPr/>
        </p:nvSpPr>
        <p:spPr>
          <a:xfrm>
            <a:off x="536805" y="2542932"/>
            <a:ext cx="1425678" cy="461665"/>
          </a:xfrm>
          <a:prstGeom prst="rect">
            <a:avLst/>
          </a:prstGeom>
          <a:noFill/>
        </p:spPr>
        <p:txBody>
          <a:bodyPr wrap="square" rtlCol="0">
            <a:spAutoFit/>
          </a:bodyPr>
          <a:lstStyle/>
          <a:p>
            <a:r>
              <a:rPr lang="en-US" sz="2400" b="1" dirty="0"/>
              <a:t>Overview</a:t>
            </a:r>
          </a:p>
        </p:txBody>
      </p:sp>
      <p:sp>
        <p:nvSpPr>
          <p:cNvPr id="8" name="TextBox 7"/>
          <p:cNvSpPr txBox="1"/>
          <p:nvPr/>
        </p:nvSpPr>
        <p:spPr>
          <a:xfrm>
            <a:off x="536805" y="3385526"/>
            <a:ext cx="1425678" cy="830997"/>
          </a:xfrm>
          <a:prstGeom prst="rect">
            <a:avLst/>
          </a:prstGeom>
          <a:noFill/>
        </p:spPr>
        <p:txBody>
          <a:bodyPr wrap="square" rtlCol="0">
            <a:spAutoFit/>
          </a:bodyPr>
          <a:lstStyle/>
          <a:p>
            <a:r>
              <a:rPr lang="en-US" sz="2400" b="1" dirty="0"/>
              <a:t>Ideas for Employer</a:t>
            </a:r>
          </a:p>
        </p:txBody>
      </p:sp>
      <p:sp>
        <p:nvSpPr>
          <p:cNvPr id="9" name="TextBox 8"/>
          <p:cNvSpPr txBox="1"/>
          <p:nvPr/>
        </p:nvSpPr>
        <p:spPr>
          <a:xfrm>
            <a:off x="10486313" y="2773765"/>
            <a:ext cx="1651346" cy="461665"/>
          </a:xfrm>
          <a:prstGeom prst="rect">
            <a:avLst/>
          </a:prstGeom>
          <a:noFill/>
        </p:spPr>
        <p:txBody>
          <a:bodyPr wrap="square" rtlCol="0">
            <a:spAutoFit/>
          </a:bodyPr>
          <a:lstStyle/>
          <a:p>
            <a:r>
              <a:rPr lang="en-US" sz="2400" b="1" dirty="0"/>
              <a:t>Resources</a:t>
            </a:r>
          </a:p>
        </p:txBody>
      </p:sp>
      <p:sp>
        <p:nvSpPr>
          <p:cNvPr id="10" name="TextBox 9"/>
          <p:cNvSpPr txBox="1"/>
          <p:nvPr/>
        </p:nvSpPr>
        <p:spPr>
          <a:xfrm>
            <a:off x="10609951" y="3888681"/>
            <a:ext cx="1425678" cy="461665"/>
          </a:xfrm>
          <a:prstGeom prst="rect">
            <a:avLst/>
          </a:prstGeom>
          <a:noFill/>
        </p:spPr>
        <p:txBody>
          <a:bodyPr wrap="square" rtlCol="0">
            <a:spAutoFit/>
          </a:bodyPr>
          <a:lstStyle/>
          <a:p>
            <a:r>
              <a:rPr lang="en-US" sz="2400" b="1" dirty="0"/>
              <a:t>Videos</a:t>
            </a:r>
          </a:p>
        </p:txBody>
      </p:sp>
      <p:cxnSp>
        <p:nvCxnSpPr>
          <p:cNvPr id="12" name="Straight Arrow Connector 11"/>
          <p:cNvCxnSpPr>
            <a:stCxn id="7" idx="3"/>
          </p:cNvCxnSpPr>
          <p:nvPr/>
        </p:nvCxnSpPr>
        <p:spPr>
          <a:xfrm flipV="1">
            <a:off x="1962483" y="2773764"/>
            <a:ext cx="6922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V="1">
            <a:off x="1962483" y="3801024"/>
            <a:ext cx="7512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505965" y="3004597"/>
            <a:ext cx="1919462"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1"/>
          </p:cNvCxnSpPr>
          <p:nvPr/>
        </p:nvCxnSpPr>
        <p:spPr>
          <a:xfrm flipH="1">
            <a:off x="9724445" y="4119514"/>
            <a:ext cx="885506" cy="1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36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steps/assessment</a:t>
            </a:r>
          </a:p>
        </p:txBody>
      </p:sp>
      <p:sp>
        <p:nvSpPr>
          <p:cNvPr id="3" name="Slide Number Placeholder 2"/>
          <p:cNvSpPr>
            <a:spLocks noGrp="1"/>
          </p:cNvSpPr>
          <p:nvPr>
            <p:ph type="sldNum" sz="quarter" idx="12"/>
          </p:nvPr>
        </p:nvSpPr>
        <p:spPr/>
        <p:txBody>
          <a:bodyPr/>
          <a:lstStyle/>
          <a:p>
            <a:fld id="{48F63A3B-78C7-47BE-AE5E-E10140E04643}" type="slidenum">
              <a:rPr lang="en-US" smtClean="0"/>
              <a:pPr/>
              <a:t>11</a:t>
            </a:fld>
            <a:endParaRPr lang="en-US" dirty="0"/>
          </a:p>
        </p:txBody>
      </p:sp>
      <p:sp>
        <p:nvSpPr>
          <p:cNvPr id="4" name="Content Placeholder 3"/>
          <p:cNvSpPr>
            <a:spLocks noGrp="1"/>
          </p:cNvSpPr>
          <p:nvPr>
            <p:ph sz="half" idx="2"/>
          </p:nvPr>
        </p:nvSpPr>
        <p:spPr>
          <a:xfrm>
            <a:off x="6248400" y="1968132"/>
            <a:ext cx="5638800" cy="4204068"/>
          </a:xfrm>
        </p:spPr>
        <p:txBody>
          <a:bodyPr/>
          <a:lstStyle/>
          <a:p>
            <a:pPr marL="742950" indent="-742950">
              <a:buFont typeface="+mj-lt"/>
              <a:buAutoNum type="arabicPeriod"/>
            </a:pPr>
            <a:r>
              <a:rPr lang="en-US" sz="3600" dirty="0"/>
              <a:t>Assess stress</a:t>
            </a:r>
          </a:p>
          <a:p>
            <a:pPr marL="742950" indent="-742950">
              <a:buFont typeface="+mj-lt"/>
              <a:buAutoNum type="arabicPeriod"/>
            </a:pPr>
            <a:r>
              <a:rPr lang="en-US" sz="3600" dirty="0"/>
              <a:t>Build resiliency</a:t>
            </a:r>
          </a:p>
          <a:p>
            <a:pPr marL="742950" indent="-742950">
              <a:buFont typeface="+mj-lt"/>
              <a:buAutoNum type="arabicPeriod"/>
            </a:pPr>
            <a:r>
              <a:rPr lang="en-US" sz="3600" dirty="0"/>
              <a:t>Connect equity and well-being</a:t>
            </a:r>
          </a:p>
          <a:p>
            <a:pPr marL="0" indent="0">
              <a:buNone/>
            </a:pPr>
            <a:endParaRPr lang="en-US" dirty="0"/>
          </a:p>
        </p:txBody>
      </p:sp>
      <p:pic>
        <p:nvPicPr>
          <p:cNvPr id="6" name="Content Placeholder 5"/>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304800" y="1968132"/>
            <a:ext cx="5638800" cy="3845661"/>
          </a:xfrm>
        </p:spPr>
      </p:pic>
    </p:spTree>
    <p:extLst>
      <p:ext uri="{BB962C8B-B14F-4D97-AF65-F5344CB8AC3E}">
        <p14:creationId xmlns:p14="http://schemas.microsoft.com/office/powerpoint/2010/main" val="101129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Assess stress</a:t>
            </a:r>
          </a:p>
        </p:txBody>
      </p:sp>
      <p:sp>
        <p:nvSpPr>
          <p:cNvPr id="3" name="Content Placeholder 2"/>
          <p:cNvSpPr>
            <a:spLocks noGrp="1"/>
          </p:cNvSpPr>
          <p:nvPr>
            <p:ph idx="1"/>
          </p:nvPr>
        </p:nvSpPr>
        <p:spPr>
          <a:xfrm>
            <a:off x="525286" y="2541494"/>
            <a:ext cx="6768143" cy="3519987"/>
          </a:xfrm>
        </p:spPr>
        <p:txBody>
          <a:bodyPr>
            <a:noAutofit/>
          </a:bodyPr>
          <a:lstStyle/>
          <a:p>
            <a:r>
              <a:rPr lang="en-US" sz="3200" dirty="0"/>
              <a:t>Working at an organization that values fostering a lower stress environment can increase employee well-being. </a:t>
            </a:r>
          </a:p>
        </p:txBody>
      </p:sp>
      <p:sp>
        <p:nvSpPr>
          <p:cNvPr id="4" name="Slide Number Placeholder 3"/>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TextBox 4"/>
          <p:cNvSpPr txBox="1"/>
          <p:nvPr/>
        </p:nvSpPr>
        <p:spPr>
          <a:xfrm>
            <a:off x="7293429" y="2077541"/>
            <a:ext cx="3657600" cy="3385542"/>
          </a:xfrm>
          <a:prstGeom prst="rect">
            <a:avLst/>
          </a:prstGeom>
          <a:noFill/>
        </p:spPr>
        <p:txBody>
          <a:bodyPr wrap="square" rtlCol="0">
            <a:spAutoFit/>
          </a:bodyPr>
          <a:lstStyle/>
          <a:p>
            <a:pPr algn="ctr"/>
            <a:r>
              <a:rPr lang="en-US" sz="5400" dirty="0"/>
              <a:t>40% </a:t>
            </a:r>
            <a:r>
              <a:rPr lang="en-US" sz="4000" dirty="0"/>
              <a:t>of U.S workers report their job as stressful or very stressful</a:t>
            </a:r>
          </a:p>
        </p:txBody>
      </p:sp>
    </p:spTree>
    <p:extLst>
      <p:ext uri="{BB962C8B-B14F-4D97-AF65-F5344CB8AC3E}">
        <p14:creationId xmlns:p14="http://schemas.microsoft.com/office/powerpoint/2010/main" val="236744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Build resiliency skills</a:t>
            </a:r>
          </a:p>
        </p:txBody>
      </p:sp>
      <p:graphicFrame>
        <p:nvGraphicFramePr>
          <p:cNvPr id="11" name="Diagram 10"/>
          <p:cNvGraphicFramePr/>
          <p:nvPr>
            <p:extLst>
              <p:ext uri="{D42A27DB-BD31-4B8C-83A1-F6EECF244321}">
                <p14:modId xmlns:p14="http://schemas.microsoft.com/office/powerpoint/2010/main" val="609119474"/>
              </p:ext>
            </p:extLst>
          </p:nvPr>
        </p:nvGraphicFramePr>
        <p:xfrm>
          <a:off x="2152155" y="1216024"/>
          <a:ext cx="6911163" cy="513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216998" y="5209953"/>
            <a:ext cx="4846320" cy="6400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000" dirty="0"/>
              <a:t>Resilient People</a:t>
            </a:r>
          </a:p>
        </p:txBody>
      </p:sp>
    </p:spTree>
    <p:extLst>
      <p:ext uri="{BB962C8B-B14F-4D97-AF65-F5344CB8AC3E}">
        <p14:creationId xmlns:p14="http://schemas.microsoft.com/office/powerpoint/2010/main" val="196864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Connect equity and well-being</a:t>
            </a:r>
          </a:p>
        </p:txBody>
      </p:sp>
      <p:sp>
        <p:nvSpPr>
          <p:cNvPr id="3" name="Content Placeholder 2"/>
          <p:cNvSpPr>
            <a:spLocks noGrp="1"/>
          </p:cNvSpPr>
          <p:nvPr>
            <p:ph idx="1"/>
          </p:nvPr>
        </p:nvSpPr>
        <p:spPr>
          <a:xfrm>
            <a:off x="338696" y="2581826"/>
            <a:ext cx="11212327" cy="3496895"/>
          </a:xfrm>
        </p:spPr>
        <p:txBody>
          <a:bodyPr>
            <a:normAutofit/>
          </a:bodyPr>
          <a:lstStyle/>
          <a:p>
            <a:pPr lvl="1"/>
            <a:r>
              <a:rPr lang="en-US" sz="2800" dirty="0"/>
              <a:t>Equity in the workplace means fair treatment for all, supporting coworkers right to be different.</a:t>
            </a:r>
          </a:p>
          <a:p>
            <a:pPr lvl="1"/>
            <a:r>
              <a:rPr lang="en-US" sz="2800" dirty="0"/>
              <a:t>Equity in the community is defined by all in the community having a fair opportunity to live a long and healthy life.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14</a:t>
            </a:fld>
            <a:endParaRPr lang="en-US" dirty="0"/>
          </a:p>
        </p:txBody>
      </p:sp>
      <p:sp>
        <p:nvSpPr>
          <p:cNvPr id="11" name="Content Placeholder 2"/>
          <p:cNvSpPr txBox="1">
            <a:spLocks/>
          </p:cNvSpPr>
          <p:nvPr/>
        </p:nvSpPr>
        <p:spPr bwMode="gray">
          <a:xfrm>
            <a:off x="338697" y="1722432"/>
            <a:ext cx="9889824" cy="626105"/>
          </a:xfrm>
          <a:prstGeom prst="rect">
            <a:avLst/>
          </a:prstGeom>
          <a:noFill/>
        </p:spPr>
        <p:txBody>
          <a:bodyPr vert="horz" lIns="91440" tIns="45720" rIns="91440" bIns="45720" rtlCol="0">
            <a:no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Equity is a key ingredient of well-being</a:t>
            </a:r>
          </a:p>
        </p:txBody>
      </p:sp>
    </p:spTree>
    <p:extLst>
      <p:ext uri="{BB962C8B-B14F-4D97-AF65-F5344CB8AC3E}">
        <p14:creationId xmlns:p14="http://schemas.microsoft.com/office/powerpoint/2010/main" val="58022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change</a:t>
            </a:r>
          </a:p>
        </p:txBody>
      </p:sp>
      <p:sp>
        <p:nvSpPr>
          <p:cNvPr id="3" name="Slide Number Placeholder 2"/>
          <p:cNvSpPr>
            <a:spLocks noGrp="1"/>
          </p:cNvSpPr>
          <p:nvPr>
            <p:ph type="sldNum" sz="quarter" idx="12"/>
          </p:nvPr>
        </p:nvSpPr>
        <p:spPr/>
        <p:txBody>
          <a:bodyPr/>
          <a:lstStyle/>
          <a:p>
            <a:fld id="{48F63A3B-78C7-47BE-AE5E-E10140E04643}" type="slidenum">
              <a:rPr lang="en-US" smtClean="0"/>
              <a:pPr/>
              <a:t>15</a:t>
            </a:fld>
            <a:endParaRPr lang="en-US" dirty="0"/>
          </a:p>
        </p:txBody>
      </p:sp>
      <p:sp>
        <p:nvSpPr>
          <p:cNvPr id="4" name="Content Placeholder 3"/>
          <p:cNvSpPr>
            <a:spLocks noGrp="1"/>
          </p:cNvSpPr>
          <p:nvPr>
            <p:ph sz="half" idx="2"/>
          </p:nvPr>
        </p:nvSpPr>
        <p:spPr/>
        <p:txBody>
          <a:bodyPr>
            <a:normAutofit fontScale="92500" lnSpcReduction="20000"/>
          </a:bodyPr>
          <a:lstStyle/>
          <a:p>
            <a:pPr marL="742950" indent="-742950">
              <a:buFont typeface="+mj-lt"/>
              <a:buAutoNum type="arabicPeriod" startAt="4"/>
            </a:pPr>
            <a:r>
              <a:rPr lang="en-US" dirty="0"/>
              <a:t>Work with an EAP</a:t>
            </a:r>
          </a:p>
          <a:p>
            <a:pPr marL="742950" indent="-742950">
              <a:buFont typeface="+mj-lt"/>
              <a:buAutoNum type="arabicPeriod" startAt="4"/>
            </a:pPr>
            <a:r>
              <a:rPr lang="en-US" dirty="0"/>
              <a:t>Get connected</a:t>
            </a:r>
          </a:p>
          <a:p>
            <a:pPr marL="742950" indent="-742950">
              <a:buFont typeface="+mj-lt"/>
              <a:buAutoNum type="arabicPeriod" startAt="4"/>
            </a:pPr>
            <a:r>
              <a:rPr lang="en-US" dirty="0"/>
              <a:t>Psychological safety</a:t>
            </a:r>
          </a:p>
          <a:p>
            <a:pPr marL="742950" indent="-742950">
              <a:buFont typeface="+mj-lt"/>
              <a:buAutoNum type="arabicPeriod" startAt="4"/>
            </a:pPr>
            <a:r>
              <a:rPr lang="en-US" dirty="0"/>
              <a:t>Reduce mental health stigma</a:t>
            </a:r>
          </a:p>
          <a:p>
            <a:pPr marL="742950" indent="-742950">
              <a:buFont typeface="+mj-lt"/>
              <a:buAutoNum type="arabicPeriod" startAt="4"/>
            </a:pPr>
            <a:r>
              <a:rPr lang="en-US" dirty="0"/>
              <a:t>Consider remote workers</a:t>
            </a:r>
          </a:p>
          <a:p>
            <a:endParaRPr lang="en-US" dirty="0"/>
          </a:p>
        </p:txBody>
      </p:sp>
      <p:pic>
        <p:nvPicPr>
          <p:cNvPr id="16" name="Content Placeholder 15"/>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304800" y="2011362"/>
            <a:ext cx="5638800" cy="3759200"/>
          </a:xfrm>
        </p:spPr>
      </p:pic>
    </p:spTree>
    <p:extLst>
      <p:ext uri="{BB962C8B-B14F-4D97-AF65-F5344CB8AC3E}">
        <p14:creationId xmlns:p14="http://schemas.microsoft.com/office/powerpoint/2010/main" val="98471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Work with an Employee Assistance Program (EAP)</a:t>
            </a:r>
          </a:p>
        </p:txBody>
      </p:sp>
      <p:sp>
        <p:nvSpPr>
          <p:cNvPr id="3" name="Content Placeholder 2"/>
          <p:cNvSpPr>
            <a:spLocks noGrp="1"/>
          </p:cNvSpPr>
          <p:nvPr>
            <p:ph idx="1"/>
          </p:nvPr>
        </p:nvSpPr>
        <p:spPr>
          <a:xfrm>
            <a:off x="723014" y="1594624"/>
            <a:ext cx="11164186" cy="4582339"/>
          </a:xfrm>
        </p:spPr>
        <p:txBody>
          <a:bodyPr>
            <a:normAutofit/>
          </a:bodyPr>
          <a:lstStyle/>
          <a:p>
            <a:r>
              <a:rPr lang="en-US" sz="3600" dirty="0"/>
              <a:t>Do you offer an EAP?</a:t>
            </a:r>
          </a:p>
          <a:p>
            <a:r>
              <a:rPr lang="en-US" sz="3600" dirty="0"/>
              <a:t>How can you better utilize your EAP?</a:t>
            </a:r>
          </a:p>
          <a:p>
            <a:r>
              <a:rPr lang="en-US" sz="3600" dirty="0"/>
              <a:t>If not, is it time to assist employees with skills to help in both their personal and professional world?</a:t>
            </a:r>
          </a:p>
          <a:p>
            <a:r>
              <a:rPr lang="en-US" sz="3600" dirty="0"/>
              <a:t>Well-being can increase when employees have the tools. </a:t>
            </a:r>
          </a:p>
        </p:txBody>
      </p:sp>
      <p:sp>
        <p:nvSpPr>
          <p:cNvPr id="4" name="Slide Number Placeholder 3"/>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32821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r>
              <a:rPr lang="en-US" dirty="0"/>
              <a:t>5. Get connected</a:t>
            </a:r>
          </a:p>
        </p:txBody>
      </p:sp>
      <p:sp>
        <p:nvSpPr>
          <p:cNvPr id="3" name="Content Placeholder 2"/>
          <p:cNvSpPr>
            <a:spLocks noGrp="1"/>
          </p:cNvSpPr>
          <p:nvPr>
            <p:ph idx="1"/>
          </p:nvPr>
        </p:nvSpPr>
        <p:spPr>
          <a:xfrm>
            <a:off x="551346" y="2420471"/>
            <a:ext cx="5211501" cy="3703882"/>
          </a:xfrm>
        </p:spPr>
        <p:txBody>
          <a:bodyPr>
            <a:normAutofit/>
          </a:bodyPr>
          <a:lstStyle/>
          <a:p>
            <a:r>
              <a:rPr lang="en-US" sz="3600" dirty="0"/>
              <a:t>Fostering social connections at work is important for well-being</a:t>
            </a:r>
          </a:p>
          <a:p>
            <a:pPr marL="0" indent="0">
              <a:buNone/>
            </a:pPr>
            <a:r>
              <a:rPr lang="en-US" sz="4600" dirty="0"/>
              <a:t>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882" y="2045204"/>
            <a:ext cx="5550197" cy="3700131"/>
          </a:xfrm>
          <a:prstGeom prst="rect">
            <a:avLst/>
          </a:prstGeom>
        </p:spPr>
      </p:pic>
    </p:spTree>
    <p:extLst>
      <p:ext uri="{BB962C8B-B14F-4D97-AF65-F5344CB8AC3E}">
        <p14:creationId xmlns:p14="http://schemas.microsoft.com/office/powerpoint/2010/main" val="1637033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r>
              <a:rPr lang="en-US" dirty="0"/>
              <a:t>6. Psychological safety</a:t>
            </a:r>
          </a:p>
        </p:txBody>
      </p:sp>
      <p:sp>
        <p:nvSpPr>
          <p:cNvPr id="4" name="Slide Number Placeholder 3"/>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Content Placeholder 4"/>
          <p:cNvSpPr>
            <a:spLocks noGrp="1"/>
          </p:cNvSpPr>
          <p:nvPr>
            <p:ph sz="half" idx="2"/>
          </p:nvPr>
        </p:nvSpPr>
        <p:spPr>
          <a:xfrm>
            <a:off x="6248400" y="2353235"/>
            <a:ext cx="5638800" cy="3818965"/>
          </a:xfrm>
        </p:spPr>
        <p:txBody>
          <a:bodyPr/>
          <a:lstStyle/>
          <a:p>
            <a:r>
              <a:rPr lang="en-US" sz="3600" dirty="0"/>
              <a:t>Psychological safety is a shared feeling that it is OK to be open and honest in a group setting</a:t>
            </a:r>
            <a:r>
              <a:rPr lang="en-US" dirty="0"/>
              <a:t> </a:t>
            </a:r>
          </a:p>
          <a:p>
            <a:pPr marL="0" indent="0">
              <a:buNone/>
            </a:pPr>
            <a:endParaRPr lang="en-US" dirty="0"/>
          </a:p>
        </p:txBody>
      </p:sp>
      <p:pic>
        <p:nvPicPr>
          <p:cNvPr id="10" name="Content Placeholder 9"/>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304800" y="2011362"/>
            <a:ext cx="5638800" cy="3759200"/>
          </a:xfrm>
        </p:spPr>
      </p:pic>
    </p:spTree>
    <p:extLst>
      <p:ext uri="{BB962C8B-B14F-4D97-AF65-F5344CB8AC3E}">
        <p14:creationId xmlns:p14="http://schemas.microsoft.com/office/powerpoint/2010/main" val="209500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r>
              <a:rPr lang="en-US" dirty="0"/>
              <a:t>7. Reduce mental health stigma</a:t>
            </a:r>
          </a:p>
        </p:txBody>
      </p:sp>
      <p:sp>
        <p:nvSpPr>
          <p:cNvPr id="3" name="Content Placeholder 2"/>
          <p:cNvSpPr>
            <a:spLocks noGrp="1"/>
          </p:cNvSpPr>
          <p:nvPr>
            <p:ph idx="1"/>
          </p:nvPr>
        </p:nvSpPr>
        <p:spPr>
          <a:xfrm>
            <a:off x="325820" y="1613647"/>
            <a:ext cx="11211755" cy="4651295"/>
          </a:xfrm>
        </p:spPr>
        <p:txBody>
          <a:bodyPr>
            <a:noAutofit/>
          </a:bodyPr>
          <a:lstStyle/>
          <a:p>
            <a:r>
              <a:rPr lang="en-US" sz="3200" dirty="0"/>
              <a:t>8 out of 10 workers say shame and stigma prevent them from seeking mental health care</a:t>
            </a:r>
          </a:p>
          <a:p>
            <a:r>
              <a:rPr lang="en-US" sz="3200" dirty="0"/>
              <a:t>Taking steps to eliminate stigma at work can foster employee loyalty and retention </a:t>
            </a:r>
          </a:p>
          <a:p>
            <a:r>
              <a:rPr lang="en-US" sz="3200" dirty="0"/>
              <a:t>In one recent poll, 57% of employees said they would be more loyal, more productive, and take less time off work if their employer proactively supported workforce mental health. </a:t>
            </a:r>
          </a:p>
        </p:txBody>
      </p:sp>
      <p:sp>
        <p:nvSpPr>
          <p:cNvPr id="4" name="Slide Number Placeholder 3"/>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72736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ED57-2231-41AE-AEF0-85336DB22221}"/>
              </a:ext>
            </a:extLst>
          </p:cNvPr>
          <p:cNvSpPr>
            <a:spLocks noGrp="1"/>
          </p:cNvSpPr>
          <p:nvPr>
            <p:ph type="title"/>
          </p:nvPr>
        </p:nvSpPr>
        <p:spPr/>
        <p:txBody>
          <a:bodyPr/>
          <a:lstStyle/>
          <a:p>
            <a:r>
              <a:rPr lang="en-US" dirty="0"/>
              <a:t>Workplace Wellness Strategies</a:t>
            </a:r>
          </a:p>
        </p:txBody>
      </p:sp>
      <p:sp>
        <p:nvSpPr>
          <p:cNvPr id="3" name="Content Placeholder 2">
            <a:extLst>
              <a:ext uri="{FF2B5EF4-FFF2-40B4-BE49-F238E27FC236}">
                <a16:creationId xmlns:a16="http://schemas.microsoft.com/office/drawing/2014/main" id="{B6A0CFDA-D999-4A93-A4BE-7DC07BE2DA9E}"/>
              </a:ext>
            </a:extLst>
          </p:cNvPr>
          <p:cNvSpPr>
            <a:spLocks noGrp="1"/>
          </p:cNvSpPr>
          <p:nvPr>
            <p:ph idx="1"/>
          </p:nvPr>
        </p:nvSpPr>
        <p:spPr>
          <a:xfrm>
            <a:off x="914400" y="1504790"/>
            <a:ext cx="10972800" cy="4531043"/>
          </a:xfrm>
        </p:spPr>
        <p:txBody>
          <a:bodyPr>
            <a:normAutofit fontScale="85000" lnSpcReduction="10000"/>
          </a:bodyPr>
          <a:lstStyle/>
          <a:p>
            <a:pPr marL="0" indent="0">
              <a:buNone/>
            </a:pPr>
            <a:r>
              <a:rPr lang="en-US" dirty="0"/>
              <a:t>For seasoned partners who have worked on these strategies:</a:t>
            </a:r>
          </a:p>
          <a:p>
            <a:pPr lvl="1"/>
            <a:r>
              <a:rPr lang="en-US" dirty="0"/>
              <a:t>Healthy Foods and Beverages</a:t>
            </a:r>
          </a:p>
          <a:p>
            <a:pPr lvl="1"/>
            <a:r>
              <a:rPr lang="en-US" dirty="0"/>
              <a:t>Physical Activity</a:t>
            </a:r>
          </a:p>
          <a:p>
            <a:pPr lvl="1"/>
            <a:r>
              <a:rPr lang="en-US" dirty="0"/>
              <a:t>Tobacco Cessation</a:t>
            </a:r>
          </a:p>
          <a:p>
            <a:pPr lvl="1"/>
            <a:r>
              <a:rPr lang="en-US" dirty="0"/>
              <a:t>Breastfeeding Support</a:t>
            </a:r>
          </a:p>
          <a:p>
            <a:pPr marL="365760" lvl="1" indent="0">
              <a:buNone/>
            </a:pPr>
            <a:r>
              <a:rPr lang="en-US" b="1" dirty="0"/>
              <a:t>Now we’re offering an opportunity to partner with SHIP on:</a:t>
            </a:r>
          </a:p>
          <a:p>
            <a:pPr lvl="1"/>
            <a:r>
              <a:rPr lang="en-US" b="1" dirty="0"/>
              <a:t>Well-being</a:t>
            </a:r>
          </a:p>
        </p:txBody>
      </p:sp>
      <p:sp>
        <p:nvSpPr>
          <p:cNvPr id="4" name="Slide Number Placeholder 3">
            <a:extLst>
              <a:ext uri="{FF2B5EF4-FFF2-40B4-BE49-F238E27FC236}">
                <a16:creationId xmlns:a16="http://schemas.microsoft.com/office/drawing/2014/main" id="{59B2B55A-5BAD-4C59-9774-5ED64B857C11}"/>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94510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8. Consider remote workers</a:t>
            </a:r>
            <a:br>
              <a:rPr lang="en-US" dirty="0"/>
            </a:br>
            <a:endParaRPr lang="en-US" dirty="0"/>
          </a:p>
        </p:txBody>
      </p:sp>
      <p:sp>
        <p:nvSpPr>
          <p:cNvPr id="3" name="Content Placeholder 2"/>
          <p:cNvSpPr>
            <a:spLocks noGrp="1"/>
          </p:cNvSpPr>
          <p:nvPr>
            <p:ph idx="1"/>
          </p:nvPr>
        </p:nvSpPr>
        <p:spPr>
          <a:xfrm>
            <a:off x="312164" y="1638678"/>
            <a:ext cx="11575036" cy="1528643"/>
          </a:xfrm>
        </p:spPr>
        <p:txBody>
          <a:bodyPr>
            <a:normAutofit fontScale="55000" lnSpcReduction="20000"/>
          </a:bodyPr>
          <a:lstStyle/>
          <a:p>
            <a:r>
              <a:rPr lang="en-US" sz="5700" dirty="0"/>
              <a:t>Fostering a workplace culture that prioritizes an appropriate work/life integration can improve employee well-being.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20</a:t>
            </a:fld>
            <a:endParaRPr lang="en-US" dirty="0"/>
          </a:p>
        </p:txBody>
      </p:sp>
      <p:grpSp>
        <p:nvGrpSpPr>
          <p:cNvPr id="6" name="Group 5"/>
          <p:cNvGrpSpPr/>
          <p:nvPr/>
        </p:nvGrpSpPr>
        <p:grpSpPr>
          <a:xfrm>
            <a:off x="3697119" y="3690791"/>
            <a:ext cx="4906185" cy="2727730"/>
            <a:chOff x="3656855" y="3410602"/>
            <a:chExt cx="4906185" cy="2727730"/>
          </a:xfrm>
        </p:grpSpPr>
        <p:sp>
          <p:nvSpPr>
            <p:cNvPr id="9" name="Isosceles Triangle 8"/>
            <p:cNvSpPr/>
            <p:nvPr/>
          </p:nvSpPr>
          <p:spPr>
            <a:xfrm>
              <a:off x="5689599" y="5325532"/>
              <a:ext cx="812800" cy="812800"/>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rot="240000">
              <a:off x="3656855" y="4977239"/>
              <a:ext cx="4878289" cy="34112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rot="240000">
              <a:off x="6555038" y="3605674"/>
              <a:ext cx="2008002" cy="1423973"/>
            </a:xfrm>
            <a:custGeom>
              <a:avLst/>
              <a:gdLst>
                <a:gd name="connsiteX0" fmla="*/ 0 w 2008002"/>
                <a:gd name="connsiteY0" fmla="*/ 237334 h 1423973"/>
                <a:gd name="connsiteX1" fmla="*/ 237334 w 2008002"/>
                <a:gd name="connsiteY1" fmla="*/ 0 h 1423973"/>
                <a:gd name="connsiteX2" fmla="*/ 1770668 w 2008002"/>
                <a:gd name="connsiteY2" fmla="*/ 0 h 1423973"/>
                <a:gd name="connsiteX3" fmla="*/ 2008002 w 2008002"/>
                <a:gd name="connsiteY3" fmla="*/ 237334 h 1423973"/>
                <a:gd name="connsiteX4" fmla="*/ 2008002 w 2008002"/>
                <a:gd name="connsiteY4" fmla="*/ 1186639 h 1423973"/>
                <a:gd name="connsiteX5" fmla="*/ 1770668 w 2008002"/>
                <a:gd name="connsiteY5" fmla="*/ 1423973 h 1423973"/>
                <a:gd name="connsiteX6" fmla="*/ 237334 w 2008002"/>
                <a:gd name="connsiteY6" fmla="*/ 1423973 h 1423973"/>
                <a:gd name="connsiteX7" fmla="*/ 0 w 2008002"/>
                <a:gd name="connsiteY7" fmla="*/ 1186639 h 1423973"/>
                <a:gd name="connsiteX8" fmla="*/ 0 w 2008002"/>
                <a:gd name="connsiteY8" fmla="*/ 237334 h 14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02" h="1423973">
                  <a:moveTo>
                    <a:pt x="0" y="237334"/>
                  </a:moveTo>
                  <a:cubicBezTo>
                    <a:pt x="0" y="106258"/>
                    <a:pt x="106258" y="0"/>
                    <a:pt x="237334" y="0"/>
                  </a:cubicBezTo>
                  <a:lnTo>
                    <a:pt x="1770668" y="0"/>
                  </a:lnTo>
                  <a:cubicBezTo>
                    <a:pt x="1901744" y="0"/>
                    <a:pt x="2008002" y="106258"/>
                    <a:pt x="2008002" y="237334"/>
                  </a:cubicBezTo>
                  <a:lnTo>
                    <a:pt x="2008002" y="1186639"/>
                  </a:lnTo>
                  <a:cubicBezTo>
                    <a:pt x="2008002" y="1317715"/>
                    <a:pt x="1901744" y="1423973"/>
                    <a:pt x="1770668" y="1423973"/>
                  </a:cubicBezTo>
                  <a:lnTo>
                    <a:pt x="237334" y="1423973"/>
                  </a:lnTo>
                  <a:cubicBezTo>
                    <a:pt x="106258" y="1423973"/>
                    <a:pt x="0" y="1317715"/>
                    <a:pt x="0" y="1186639"/>
                  </a:cubicBezTo>
                  <a:lnTo>
                    <a:pt x="0" y="237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633" tIns="267632" rIns="267632" bIns="267633" numCol="1" spcCol="1270" anchor="ctr" anchorCtr="0">
              <a:noAutofit/>
            </a:bodyPr>
            <a:lstStyle/>
            <a:p>
              <a:pPr lvl="0" algn="ctr" defTabSz="2311400">
                <a:lnSpc>
                  <a:spcPct val="90000"/>
                </a:lnSpc>
                <a:spcBef>
                  <a:spcPct val="0"/>
                </a:spcBef>
                <a:spcAft>
                  <a:spcPct val="35000"/>
                </a:spcAft>
              </a:pPr>
              <a:r>
                <a:rPr lang="en-US" sz="5200" kern="1200" dirty="0"/>
                <a:t>Life</a:t>
              </a:r>
            </a:p>
          </p:txBody>
        </p:sp>
        <p:sp>
          <p:nvSpPr>
            <p:cNvPr id="13" name="Freeform 12"/>
            <p:cNvSpPr/>
            <p:nvPr/>
          </p:nvSpPr>
          <p:spPr>
            <a:xfrm rot="240000">
              <a:off x="3764425" y="3410602"/>
              <a:ext cx="2008002" cy="1423973"/>
            </a:xfrm>
            <a:custGeom>
              <a:avLst/>
              <a:gdLst>
                <a:gd name="connsiteX0" fmla="*/ 0 w 2008002"/>
                <a:gd name="connsiteY0" fmla="*/ 237334 h 1423973"/>
                <a:gd name="connsiteX1" fmla="*/ 237334 w 2008002"/>
                <a:gd name="connsiteY1" fmla="*/ 0 h 1423973"/>
                <a:gd name="connsiteX2" fmla="*/ 1770668 w 2008002"/>
                <a:gd name="connsiteY2" fmla="*/ 0 h 1423973"/>
                <a:gd name="connsiteX3" fmla="*/ 2008002 w 2008002"/>
                <a:gd name="connsiteY3" fmla="*/ 237334 h 1423973"/>
                <a:gd name="connsiteX4" fmla="*/ 2008002 w 2008002"/>
                <a:gd name="connsiteY4" fmla="*/ 1186639 h 1423973"/>
                <a:gd name="connsiteX5" fmla="*/ 1770668 w 2008002"/>
                <a:gd name="connsiteY5" fmla="*/ 1423973 h 1423973"/>
                <a:gd name="connsiteX6" fmla="*/ 237334 w 2008002"/>
                <a:gd name="connsiteY6" fmla="*/ 1423973 h 1423973"/>
                <a:gd name="connsiteX7" fmla="*/ 0 w 2008002"/>
                <a:gd name="connsiteY7" fmla="*/ 1186639 h 1423973"/>
                <a:gd name="connsiteX8" fmla="*/ 0 w 2008002"/>
                <a:gd name="connsiteY8" fmla="*/ 237334 h 14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02" h="1423973">
                  <a:moveTo>
                    <a:pt x="0" y="237334"/>
                  </a:moveTo>
                  <a:cubicBezTo>
                    <a:pt x="0" y="106258"/>
                    <a:pt x="106258" y="0"/>
                    <a:pt x="237334" y="0"/>
                  </a:cubicBezTo>
                  <a:lnTo>
                    <a:pt x="1770668" y="0"/>
                  </a:lnTo>
                  <a:cubicBezTo>
                    <a:pt x="1901744" y="0"/>
                    <a:pt x="2008002" y="106258"/>
                    <a:pt x="2008002" y="237334"/>
                  </a:cubicBezTo>
                  <a:lnTo>
                    <a:pt x="2008002" y="1186639"/>
                  </a:lnTo>
                  <a:cubicBezTo>
                    <a:pt x="2008002" y="1317715"/>
                    <a:pt x="1901744" y="1423973"/>
                    <a:pt x="1770668" y="1423973"/>
                  </a:cubicBezTo>
                  <a:lnTo>
                    <a:pt x="237334" y="1423973"/>
                  </a:lnTo>
                  <a:cubicBezTo>
                    <a:pt x="106258" y="1423973"/>
                    <a:pt x="0" y="1317715"/>
                    <a:pt x="0" y="1186639"/>
                  </a:cubicBezTo>
                  <a:lnTo>
                    <a:pt x="0" y="237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633" tIns="267632" rIns="267632" bIns="267633" numCol="1" spcCol="1270" anchor="ctr" anchorCtr="0">
              <a:noAutofit/>
            </a:bodyPr>
            <a:lstStyle/>
            <a:p>
              <a:pPr lvl="0" algn="ctr" defTabSz="2311400">
                <a:lnSpc>
                  <a:spcPct val="90000"/>
                </a:lnSpc>
                <a:spcBef>
                  <a:spcPct val="0"/>
                </a:spcBef>
                <a:spcAft>
                  <a:spcPct val="35000"/>
                </a:spcAft>
              </a:pPr>
              <a:r>
                <a:rPr lang="en-US" sz="5200" kern="1200" dirty="0"/>
                <a:t>Work</a:t>
              </a:r>
            </a:p>
          </p:txBody>
        </p:sp>
      </p:grpSp>
    </p:spTree>
    <p:extLst>
      <p:ext uri="{BB962C8B-B14F-4D97-AF65-F5344CB8AC3E}">
        <p14:creationId xmlns:p14="http://schemas.microsoft.com/office/powerpoint/2010/main" val="407783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and environmental changes</a:t>
            </a:r>
          </a:p>
        </p:txBody>
      </p:sp>
      <p:sp>
        <p:nvSpPr>
          <p:cNvPr id="3" name="Content Placeholder 2"/>
          <p:cNvSpPr>
            <a:spLocks noGrp="1"/>
          </p:cNvSpPr>
          <p:nvPr>
            <p:ph sz="half" idx="2"/>
          </p:nvPr>
        </p:nvSpPr>
        <p:spPr/>
        <p:txBody>
          <a:bodyPr/>
          <a:lstStyle/>
          <a:p>
            <a:pPr marL="514350" indent="-514350">
              <a:buFont typeface="+mj-lt"/>
              <a:buAutoNum type="arabicPeriod" startAt="9"/>
            </a:pPr>
            <a:r>
              <a:rPr lang="en-US" dirty="0"/>
              <a:t>Create life-friendly policies</a:t>
            </a:r>
          </a:p>
        </p:txBody>
      </p:sp>
      <p:sp>
        <p:nvSpPr>
          <p:cNvPr id="4" name="Slide Number Placeholder 3"/>
          <p:cNvSpPr>
            <a:spLocks noGrp="1"/>
          </p:cNvSpPr>
          <p:nvPr>
            <p:ph type="sldNum" sz="quarter" idx="12"/>
          </p:nvPr>
        </p:nvSpPr>
        <p:spPr/>
        <p:txBody>
          <a:bodyPr/>
          <a:lstStyle/>
          <a:p>
            <a:fld id="{48F63A3B-78C7-47BE-AE5E-E10140E04643}" type="slidenum">
              <a:rPr lang="en-US" smtClean="0"/>
              <a:t>21</a:t>
            </a:fld>
            <a:endParaRPr lang="en-US" dirty="0"/>
          </a:p>
        </p:txBody>
      </p:sp>
      <p:sp>
        <p:nvSpPr>
          <p:cNvPr id="5" name="Content Placeholder 4"/>
          <p:cNvSpPr>
            <a:spLocks noGrp="1"/>
          </p:cNvSpPr>
          <p:nvPr>
            <p:ph sz="half" idx="14"/>
          </p:nvPr>
        </p:nvSpPr>
        <p:spPr/>
        <p:txBody>
          <a:bodyPr/>
          <a:lstStyle/>
          <a:p>
            <a:pPr marL="514350" indent="-514350">
              <a:buFont typeface="+mj-lt"/>
              <a:buAutoNum type="arabicPeriod" startAt="10"/>
            </a:pPr>
            <a:r>
              <a:rPr lang="en-US" dirty="0"/>
              <a:t>Create quiet spaces</a:t>
            </a:r>
          </a:p>
          <a:p>
            <a:pPr marL="514350" indent="-514350">
              <a:buFont typeface="+mj-lt"/>
              <a:buAutoNum type="arabicPeriod" startAt="10"/>
            </a:pPr>
            <a:r>
              <a:rPr lang="en-US" dirty="0"/>
              <a:t>Safe work spaces</a:t>
            </a:r>
          </a:p>
          <a:p>
            <a:pPr marL="514350" indent="-514350">
              <a:buFont typeface="+mj-lt"/>
              <a:buAutoNum type="arabicPeriod" startAt="10"/>
            </a:pPr>
            <a:endParaRPr lang="en-US" dirty="0"/>
          </a:p>
        </p:txBody>
      </p:sp>
      <p:pic>
        <p:nvPicPr>
          <p:cNvPr id="11" name="Content Placeholder 10"/>
          <p:cNvPicPr>
            <a:picLocks noGrp="1" noChangeAspect="1"/>
          </p:cNvPicPr>
          <p:nvPr>
            <p:ph idx="16"/>
          </p:nvPr>
        </p:nvPicPr>
        <p:blipFill>
          <a:blip r:embed="rId2" cstate="print">
            <a:extLst>
              <a:ext uri="{28A0092B-C50C-407E-A947-70E740481C1C}">
                <a14:useLocalDpi xmlns:a14="http://schemas.microsoft.com/office/drawing/2010/main" val="0"/>
              </a:ext>
            </a:extLst>
          </a:blip>
          <a:stretch>
            <a:fillRect/>
          </a:stretch>
        </p:blipFill>
        <p:spPr>
          <a:xfrm>
            <a:off x="6237508" y="1988959"/>
            <a:ext cx="5638800" cy="1792466"/>
          </a:xfrm>
        </p:spPr>
      </p:pic>
      <p:pic>
        <p:nvPicPr>
          <p:cNvPr id="10" name="Content Placeholder 9"/>
          <p:cNvPicPr>
            <a:picLocks noGrp="1" noChangeAspect="1"/>
          </p:cNvPicPr>
          <p:nvPr>
            <p:ph idx="15"/>
          </p:nvPr>
        </p:nvPicPr>
        <p:blipFill>
          <a:blip r:embed="rId3" cstate="print">
            <a:extLst>
              <a:ext uri="{28A0092B-C50C-407E-A947-70E740481C1C}">
                <a14:useLocalDpi xmlns:a14="http://schemas.microsoft.com/office/drawing/2010/main" val="0"/>
              </a:ext>
            </a:extLst>
          </a:blip>
          <a:stretch>
            <a:fillRect/>
          </a:stretch>
        </p:blipFill>
        <p:spPr>
          <a:xfrm>
            <a:off x="1495425" y="1609725"/>
            <a:ext cx="3257550" cy="2171700"/>
          </a:xfrm>
        </p:spPr>
      </p:pic>
    </p:spTree>
    <p:extLst>
      <p:ext uri="{BB962C8B-B14F-4D97-AF65-F5344CB8AC3E}">
        <p14:creationId xmlns:p14="http://schemas.microsoft.com/office/powerpoint/2010/main" val="269359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Create life-friendly policies</a:t>
            </a:r>
          </a:p>
        </p:txBody>
      </p:sp>
      <p:sp>
        <p:nvSpPr>
          <p:cNvPr id="3" name="Content Placeholder 2"/>
          <p:cNvSpPr>
            <a:spLocks noGrp="1"/>
          </p:cNvSpPr>
          <p:nvPr>
            <p:ph idx="1"/>
          </p:nvPr>
        </p:nvSpPr>
        <p:spPr>
          <a:xfrm>
            <a:off x="726936" y="1742261"/>
            <a:ext cx="5843986" cy="4582339"/>
          </a:xfrm>
        </p:spPr>
        <p:txBody>
          <a:bodyPr>
            <a:normAutofit fontScale="92500" lnSpcReduction="10000"/>
          </a:bodyPr>
          <a:lstStyle/>
          <a:p>
            <a:r>
              <a:rPr lang="en-US" dirty="0"/>
              <a:t>Employers offering more options regarding when, where, and how work is done </a:t>
            </a:r>
          </a:p>
          <a:p>
            <a:r>
              <a:rPr lang="en-US" dirty="0"/>
              <a:t>Companies with family-friendly policies experience short and long-term benefits.</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83571" y="2069102"/>
            <a:ext cx="5103629" cy="3402419"/>
          </a:xfrm>
          <a:prstGeom prst="rect">
            <a:avLst/>
          </a:prstGeom>
        </p:spPr>
      </p:pic>
    </p:spTree>
    <p:extLst>
      <p:ext uri="{BB962C8B-B14F-4D97-AF65-F5344CB8AC3E}">
        <p14:creationId xmlns:p14="http://schemas.microsoft.com/office/powerpoint/2010/main" val="257444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Create quiet spaces</a:t>
            </a:r>
          </a:p>
        </p:txBody>
      </p:sp>
      <p:sp>
        <p:nvSpPr>
          <p:cNvPr id="3" name="Content Placeholder 2"/>
          <p:cNvSpPr>
            <a:spLocks noGrp="1"/>
          </p:cNvSpPr>
          <p:nvPr>
            <p:ph idx="1"/>
          </p:nvPr>
        </p:nvSpPr>
        <p:spPr>
          <a:xfrm>
            <a:off x="530082" y="1573063"/>
            <a:ext cx="10357658" cy="4582339"/>
          </a:xfrm>
        </p:spPr>
        <p:txBody>
          <a:bodyPr>
            <a:noAutofit/>
          </a:bodyPr>
          <a:lstStyle/>
          <a:p>
            <a:r>
              <a:rPr lang="en-US" sz="3600" dirty="0"/>
              <a:t>Quiet spaces in the workplace used for reflection, prayer, and relaxation</a:t>
            </a:r>
          </a:p>
          <a:p>
            <a:r>
              <a:rPr lang="en-US" sz="3600" dirty="0"/>
              <a:t>It provides a peaceful space in which employees can escape the work demands</a:t>
            </a:r>
          </a:p>
        </p:txBody>
      </p:sp>
      <p:sp>
        <p:nvSpPr>
          <p:cNvPr id="4" name="Slide Number Placeholder 3"/>
          <p:cNvSpPr>
            <a:spLocks noGrp="1"/>
          </p:cNvSpPr>
          <p:nvPr>
            <p:ph type="sldNum" sz="quarter" idx="12"/>
          </p:nvPr>
        </p:nvSpPr>
        <p:spPr/>
        <p:txBody>
          <a:bodyPr/>
          <a:lstStyle/>
          <a:p>
            <a:fld id="{48F63A3B-78C7-47BE-AE5E-E10140E04643}" type="slidenum">
              <a:rPr lang="en-US" smtClean="0"/>
              <a:t>23</a:t>
            </a:fld>
            <a:endParaRPr lang="en-US" dirty="0"/>
          </a:p>
        </p:txBody>
      </p:sp>
      <p:pic>
        <p:nvPicPr>
          <p:cNvPr id="6" name="Picture 5"/>
          <p:cNvPicPr>
            <a:picLocks noChangeAspect="1"/>
          </p:cNvPicPr>
          <p:nvPr/>
        </p:nvPicPr>
        <p:blipFill>
          <a:blip r:embed="rId3"/>
          <a:stretch>
            <a:fillRect/>
          </a:stretch>
        </p:blipFill>
        <p:spPr>
          <a:xfrm>
            <a:off x="7073153" y="4023101"/>
            <a:ext cx="3985725" cy="2484061"/>
          </a:xfrm>
          <a:prstGeom prst="rect">
            <a:avLst/>
          </a:prstGeom>
        </p:spPr>
      </p:pic>
    </p:spTree>
    <p:extLst>
      <p:ext uri="{BB962C8B-B14F-4D97-AF65-F5344CB8AC3E}">
        <p14:creationId xmlns:p14="http://schemas.microsoft.com/office/powerpoint/2010/main" val="306676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r>
              <a:rPr lang="en-US" dirty="0"/>
              <a:t>11. Safe workspaces</a:t>
            </a:r>
          </a:p>
        </p:txBody>
      </p:sp>
      <p:sp>
        <p:nvSpPr>
          <p:cNvPr id="3" name="Content Placeholder 2"/>
          <p:cNvSpPr>
            <a:spLocks noGrp="1"/>
          </p:cNvSpPr>
          <p:nvPr>
            <p:ph idx="1"/>
          </p:nvPr>
        </p:nvSpPr>
        <p:spPr>
          <a:xfrm>
            <a:off x="744279" y="1594624"/>
            <a:ext cx="5567709" cy="4338343"/>
          </a:xfrm>
        </p:spPr>
        <p:txBody>
          <a:bodyPr>
            <a:normAutofit fontScale="85000" lnSpcReduction="20000"/>
          </a:bodyPr>
          <a:lstStyle/>
          <a:p>
            <a:r>
              <a:rPr lang="en-US" sz="3800" dirty="0"/>
              <a:t>Creating a safe work environment will reduce the transmission of COVID 19</a:t>
            </a:r>
          </a:p>
          <a:p>
            <a:r>
              <a:rPr lang="en-US" sz="3800" dirty="0"/>
              <a:t>Addressing concerns with sound practices will ensure confidence while managing employees' and visitors' physical and emotional health. </a:t>
            </a:r>
          </a:p>
          <a:p>
            <a:endParaRPr lang="en-US" sz="4200" dirty="0"/>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24</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954" y="1422071"/>
            <a:ext cx="4899314" cy="5063651"/>
          </a:xfrm>
          <a:prstGeom prst="rect">
            <a:avLst/>
          </a:prstGeom>
        </p:spPr>
      </p:pic>
    </p:spTree>
    <p:extLst>
      <p:ext uri="{BB962C8B-B14F-4D97-AF65-F5344CB8AC3E}">
        <p14:creationId xmlns:p14="http://schemas.microsoft.com/office/powerpoint/2010/main" val="349157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Questions for your next steps</a:t>
            </a:r>
          </a:p>
        </p:txBody>
      </p:sp>
      <p:sp>
        <p:nvSpPr>
          <p:cNvPr id="3" name="Content Placeholder 2"/>
          <p:cNvSpPr>
            <a:spLocks noGrp="1"/>
          </p:cNvSpPr>
          <p:nvPr>
            <p:ph idx="1"/>
          </p:nvPr>
        </p:nvSpPr>
        <p:spPr>
          <a:xfrm>
            <a:off x="914400" y="1564640"/>
            <a:ext cx="10972800" cy="4612323"/>
          </a:xfrm>
        </p:spPr>
        <p:txBody>
          <a:bodyPr>
            <a:normAutofit/>
          </a:bodyPr>
          <a:lstStyle/>
          <a:p>
            <a:pPr marL="0" indent="0">
              <a:buNone/>
            </a:pPr>
            <a:r>
              <a:rPr lang="en-US" sz="2400" dirty="0"/>
              <a:t>Which of the 11 strategies speak to you?</a:t>
            </a:r>
          </a:p>
          <a:p>
            <a:pPr marL="0" indent="0">
              <a:buNone/>
            </a:pPr>
            <a:r>
              <a:rPr lang="en-US" sz="2400" dirty="0"/>
              <a:t>What do you think your employees need most in during the pandemic?</a:t>
            </a:r>
          </a:p>
          <a:p>
            <a:pPr marL="0" indent="0">
              <a:buNone/>
            </a:pPr>
            <a:r>
              <a:rPr lang="en-US" sz="2400" dirty="0"/>
              <a:t>Who should you connect with to decide a course of action? </a:t>
            </a:r>
          </a:p>
          <a:p>
            <a:pPr lvl="1"/>
            <a:r>
              <a:rPr lang="en-US" sz="2000" dirty="0"/>
              <a:t>Leadership? </a:t>
            </a:r>
          </a:p>
          <a:p>
            <a:pPr lvl="1"/>
            <a:r>
              <a:rPr lang="en-US" sz="2000" dirty="0"/>
              <a:t>Your committee? </a:t>
            </a:r>
          </a:p>
          <a:p>
            <a:pPr lvl="1"/>
            <a:r>
              <a:rPr lang="en-US" sz="2000" dirty="0"/>
              <a:t>HR?</a:t>
            </a:r>
          </a:p>
          <a:p>
            <a:pPr marL="0" indent="0">
              <a:buNone/>
            </a:pPr>
            <a:r>
              <a:rPr lang="en-US" sz="2400" dirty="0"/>
              <a:t>Would it be better to strengthen some current well-being practices?</a:t>
            </a:r>
          </a:p>
          <a:p>
            <a:pPr marL="0" indent="0">
              <a:buNone/>
            </a:pPr>
            <a:endParaRPr lang="en-US" sz="2400" dirty="0"/>
          </a:p>
        </p:txBody>
      </p:sp>
    </p:spTree>
    <p:extLst>
      <p:ext uri="{BB962C8B-B14F-4D97-AF65-F5344CB8AC3E}">
        <p14:creationId xmlns:p14="http://schemas.microsoft.com/office/powerpoint/2010/main" val="289461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Questions?</a:t>
            </a:r>
            <a:br>
              <a:rPr lang="en-US" dirty="0"/>
            </a:br>
            <a:r>
              <a:rPr lang="en-US" dirty="0"/>
              <a:t>Thank you for coming!</a:t>
            </a:r>
            <a:br>
              <a:rPr lang="en-US" dirty="0"/>
            </a:br>
            <a:br>
              <a:rPr lang="en-US" dirty="0"/>
            </a:br>
            <a:r>
              <a:rPr lang="en-US" dirty="0"/>
              <a:t>&lt; </a:t>
            </a:r>
            <a:r>
              <a:rPr lang="en-US"/>
              <a:t>insert your contact info&gt;</a:t>
            </a:r>
            <a:endParaRPr lang="en-US" dirty="0"/>
          </a:p>
        </p:txBody>
      </p:sp>
    </p:spTree>
    <p:extLst>
      <p:ext uri="{BB962C8B-B14F-4D97-AF65-F5344CB8AC3E}">
        <p14:creationId xmlns:p14="http://schemas.microsoft.com/office/powerpoint/2010/main" val="307455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1A03-573F-409F-9A42-4EC9A482803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9F53CC0-4406-448C-9B66-B570CE05227F}"/>
              </a:ext>
            </a:extLst>
          </p:cNvPr>
          <p:cNvSpPr>
            <a:spLocks noGrp="1"/>
          </p:cNvSpPr>
          <p:nvPr>
            <p:ph idx="1"/>
          </p:nvPr>
        </p:nvSpPr>
        <p:spPr>
          <a:xfrm>
            <a:off x="991198" y="1742261"/>
            <a:ext cx="10714182" cy="4582339"/>
          </a:xfrm>
        </p:spPr>
        <p:txBody>
          <a:bodyPr/>
          <a:lstStyle/>
          <a:p>
            <a:pPr marL="742950" indent="-742950">
              <a:buFont typeface="+mj-lt"/>
              <a:buAutoNum type="arabicPeriod"/>
            </a:pPr>
            <a:r>
              <a:rPr lang="en-US" sz="3600" dirty="0"/>
              <a:t>Why well-being at work?</a:t>
            </a:r>
          </a:p>
          <a:p>
            <a:pPr marL="742950" indent="-742950">
              <a:buFont typeface="+mj-lt"/>
              <a:buAutoNum type="arabicPeriod"/>
            </a:pPr>
            <a:r>
              <a:rPr lang="en-US" sz="3600" dirty="0"/>
              <a:t>What does well-being look like?</a:t>
            </a:r>
          </a:p>
          <a:p>
            <a:pPr marL="742950" indent="-742950">
              <a:buFont typeface="+mj-lt"/>
              <a:buAutoNum type="arabicPeriod"/>
            </a:pPr>
            <a:r>
              <a:rPr lang="en-US" sz="3600" dirty="0"/>
              <a:t>How to implement well-being strategies</a:t>
            </a:r>
          </a:p>
          <a:p>
            <a:pPr marL="742950" indent="-742950">
              <a:buFont typeface="+mj-lt"/>
              <a:buAutoNum type="arabicPeriod"/>
            </a:pPr>
            <a:r>
              <a:rPr lang="en-US" sz="3600" dirty="0"/>
              <a:t>Resources</a:t>
            </a:r>
          </a:p>
          <a:p>
            <a:pPr marL="0" indent="0">
              <a:buNone/>
            </a:pPr>
            <a:endParaRPr lang="en-US" dirty="0"/>
          </a:p>
        </p:txBody>
      </p:sp>
      <p:sp>
        <p:nvSpPr>
          <p:cNvPr id="4" name="Slide Number Placeholder 3">
            <a:extLst>
              <a:ext uri="{FF2B5EF4-FFF2-40B4-BE49-F238E27FC236}">
                <a16:creationId xmlns:a16="http://schemas.microsoft.com/office/drawing/2014/main" id="{A7B8DC22-1D29-4431-9AFB-70E2022F1A36}"/>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03391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Triple threat.. Now four</a:t>
            </a:r>
          </a:p>
          <a:p>
            <a:r>
              <a:rPr lang="en-US" dirty="0"/>
              <a:t>MH/Well-being</a:t>
            </a:r>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pic>
        <p:nvPicPr>
          <p:cNvPr id="2050"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2"/>
            <a:ext cx="12187237" cy="68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and increased mental health concerns</a:t>
            </a:r>
          </a:p>
        </p:txBody>
      </p:sp>
      <p:sp>
        <p:nvSpPr>
          <p:cNvPr id="3" name="Content Placeholder 2"/>
          <p:cNvSpPr>
            <a:spLocks noGrp="1"/>
          </p:cNvSpPr>
          <p:nvPr>
            <p:ph idx="1"/>
          </p:nvPr>
        </p:nvSpPr>
        <p:spPr>
          <a:xfrm>
            <a:off x="947651" y="1594624"/>
            <a:ext cx="10939549" cy="4960939"/>
          </a:xfrm>
        </p:spPr>
        <p:txBody>
          <a:bodyPr>
            <a:normAutofit/>
          </a:bodyPr>
          <a:lstStyle/>
          <a:p>
            <a:r>
              <a:rPr lang="en-US" sz="3600" dirty="0"/>
              <a:t>In a web-based survey 40.9% of respondents reported</a:t>
            </a:r>
            <a:r>
              <a:rPr lang="en-US" dirty="0"/>
              <a:t>: </a:t>
            </a:r>
          </a:p>
          <a:p>
            <a:pPr lvl="1"/>
            <a:r>
              <a:rPr lang="en-US" sz="3200" dirty="0"/>
              <a:t>Anxiety disorder or depressive disorder symptoms (30.9%)</a:t>
            </a:r>
          </a:p>
          <a:p>
            <a:pPr lvl="1"/>
            <a:r>
              <a:rPr lang="en-US" sz="3200" dirty="0"/>
              <a:t>Trauma- and stressor-related disorder (26.3%)</a:t>
            </a:r>
          </a:p>
          <a:p>
            <a:pPr lvl="1"/>
            <a:r>
              <a:rPr lang="en-US" sz="3200" dirty="0"/>
              <a:t>Started/increased substance use to cope (13.3%)</a:t>
            </a:r>
          </a:p>
          <a:p>
            <a:pPr lvl="1"/>
            <a:r>
              <a:rPr lang="en-US" sz="3200" dirty="0"/>
              <a:t>Seriously considered suicide in the 30 days before survey (10.7%) </a:t>
            </a:r>
          </a:p>
        </p:txBody>
      </p:sp>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extBox 4"/>
          <p:cNvSpPr txBox="1"/>
          <p:nvPr/>
        </p:nvSpPr>
        <p:spPr>
          <a:xfrm>
            <a:off x="2871416" y="6230163"/>
            <a:ext cx="8285344" cy="276999"/>
          </a:xfrm>
          <a:prstGeom prst="rect">
            <a:avLst/>
          </a:prstGeom>
          <a:noFill/>
        </p:spPr>
        <p:txBody>
          <a:bodyPr wrap="square" rtlCol="0">
            <a:spAutoFit/>
          </a:bodyPr>
          <a:lstStyle/>
          <a:p>
            <a:pPr algn="ctr"/>
            <a:r>
              <a:rPr lang="en-US" sz="1200" dirty="0"/>
              <a:t>CDC: Morbidity and Mortality Weekly, August 14, 2020</a:t>
            </a:r>
          </a:p>
        </p:txBody>
      </p:sp>
    </p:spTree>
    <p:extLst>
      <p:ext uri="{BB962C8B-B14F-4D97-AF65-F5344CB8AC3E}">
        <p14:creationId xmlns:p14="http://schemas.microsoft.com/office/powerpoint/2010/main" val="366041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What are you currently doing?</a:t>
            </a:r>
          </a:p>
        </p:txBody>
      </p:sp>
      <p:sp>
        <p:nvSpPr>
          <p:cNvPr id="5" name="Content Placeholder 4"/>
          <p:cNvSpPr>
            <a:spLocks noGrp="1"/>
          </p:cNvSpPr>
          <p:nvPr>
            <p:ph idx="1"/>
          </p:nvPr>
        </p:nvSpPr>
        <p:spPr>
          <a:xfrm>
            <a:off x="765476" y="1518778"/>
            <a:ext cx="10515600" cy="4841682"/>
          </a:xfrm>
        </p:spPr>
        <p:txBody>
          <a:bodyPr>
            <a:normAutofit/>
          </a:bodyPr>
          <a:lstStyle/>
          <a:p>
            <a:pPr marL="0" indent="0">
              <a:buNone/>
            </a:pPr>
            <a:r>
              <a:rPr lang="en-US" sz="2400" b="1" dirty="0"/>
              <a:t>Take inventory of what you are doing around well-being:</a:t>
            </a:r>
          </a:p>
          <a:p>
            <a:r>
              <a:rPr lang="en-US" sz="2400" dirty="0"/>
              <a:t>Employee Assistance Program (EAP)</a:t>
            </a:r>
          </a:p>
          <a:p>
            <a:r>
              <a:rPr lang="en-US" sz="2400" dirty="0"/>
              <a:t>Work design</a:t>
            </a:r>
          </a:p>
          <a:p>
            <a:r>
              <a:rPr lang="en-US" sz="2400" dirty="0"/>
              <a:t>Family-friendly policies</a:t>
            </a:r>
          </a:p>
          <a:p>
            <a:r>
              <a:rPr lang="en-US" sz="2400" dirty="0"/>
              <a:t>Human Resources orientation and communication</a:t>
            </a:r>
          </a:p>
          <a:p>
            <a:r>
              <a:rPr lang="en-US" sz="2400" dirty="0"/>
              <a:t>Manager Training</a:t>
            </a:r>
          </a:p>
          <a:p>
            <a:pPr marL="0" indent="0">
              <a:buNone/>
            </a:pPr>
            <a:endParaRPr lang="en-US" sz="2400" dirty="0"/>
          </a:p>
        </p:txBody>
      </p:sp>
    </p:spTree>
    <p:extLst>
      <p:ext uri="{BB962C8B-B14F-4D97-AF65-F5344CB8AC3E}">
        <p14:creationId xmlns:p14="http://schemas.microsoft.com/office/powerpoint/2010/main" val="279732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B3B3-2CA9-4AD9-ACC6-1AE0B7E5CE3B}"/>
              </a:ext>
            </a:extLst>
          </p:cNvPr>
          <p:cNvSpPr>
            <a:spLocks noGrp="1"/>
          </p:cNvSpPr>
          <p:nvPr>
            <p:ph type="title"/>
          </p:nvPr>
        </p:nvSpPr>
        <p:spPr/>
        <p:txBody>
          <a:bodyPr/>
          <a:lstStyle/>
          <a:p>
            <a:r>
              <a:rPr lang="en-US" dirty="0"/>
              <a:t>SHIP focus on PSE</a:t>
            </a:r>
          </a:p>
        </p:txBody>
      </p:sp>
      <p:sp>
        <p:nvSpPr>
          <p:cNvPr id="6" name="Slide Number Placeholder 5">
            <a:extLst>
              <a:ext uri="{FF2B5EF4-FFF2-40B4-BE49-F238E27FC236}">
                <a16:creationId xmlns:a16="http://schemas.microsoft.com/office/drawing/2014/main" id="{A6EE5D1D-5A3A-4090-87D4-9D9B05600ACE}"/>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5" name="Content Placeholder 4"/>
          <p:cNvSpPr>
            <a:spLocks noGrp="1"/>
          </p:cNvSpPr>
          <p:nvPr>
            <p:ph sz="half" idx="2"/>
          </p:nvPr>
        </p:nvSpPr>
        <p:spPr/>
        <p:txBody>
          <a:bodyPr>
            <a:normAutofit/>
          </a:bodyPr>
          <a:lstStyle/>
          <a:p>
            <a:r>
              <a:rPr lang="en-US" sz="3600" dirty="0"/>
              <a:t>Policy, Systems, Environmental changes</a:t>
            </a:r>
          </a:p>
          <a:p>
            <a:r>
              <a:rPr lang="en-US" sz="3600" dirty="0"/>
              <a:t>Impacts the culture</a:t>
            </a:r>
          </a:p>
          <a:p>
            <a:r>
              <a:rPr lang="en-US" sz="3600" dirty="0"/>
              <a:t>Start with easy wins</a:t>
            </a:r>
          </a:p>
        </p:txBody>
      </p:sp>
      <p:pic>
        <p:nvPicPr>
          <p:cNvPr id="8" name="Content Placeholder 7"/>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600635" y="1855694"/>
            <a:ext cx="5208494" cy="3622221"/>
          </a:xfrm>
        </p:spPr>
      </p:pic>
      <p:sp>
        <p:nvSpPr>
          <p:cNvPr id="4" name="Date Placeholder 3">
            <a:extLst>
              <a:ext uri="{FF2B5EF4-FFF2-40B4-BE49-F238E27FC236}">
                <a16:creationId xmlns:a16="http://schemas.microsoft.com/office/drawing/2014/main" id="{B3513578-40E4-47A5-99B0-DE72A4C48346}"/>
              </a:ext>
            </a:extLst>
          </p:cNvPr>
          <p:cNvSpPr>
            <a:spLocks noGrp="1"/>
          </p:cNvSpPr>
          <p:nvPr>
            <p:ph type="dt" sz="half" idx="4294967295"/>
          </p:nvPr>
        </p:nvSpPr>
        <p:spPr/>
        <p:txBody>
          <a:bodyPr/>
          <a:lstStyle/>
          <a:p>
            <a:fld id="{824D5D47-1752-4D84-8BFB-C2F71A34C932}" type="datetime1">
              <a:rPr lang="en-US" smtClean="0"/>
              <a:t>1/11/2021</a:t>
            </a:fld>
            <a:endParaRPr lang="en-US" dirty="0"/>
          </a:p>
        </p:txBody>
      </p:sp>
    </p:spTree>
    <p:extLst>
      <p:ext uri="{BB962C8B-B14F-4D97-AF65-F5344CB8AC3E}">
        <p14:creationId xmlns:p14="http://schemas.microsoft.com/office/powerpoint/2010/main" val="332715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Well-being and PSE</a:t>
            </a:r>
          </a:p>
        </p:txBody>
      </p:sp>
      <p:sp>
        <p:nvSpPr>
          <p:cNvPr id="8" name="Content Placeholder 7" descr="textbox"/>
          <p:cNvSpPr>
            <a:spLocks noGrp="1"/>
          </p:cNvSpPr>
          <p:nvPr>
            <p:ph idx="1"/>
          </p:nvPr>
        </p:nvSpPr>
        <p:spPr>
          <a:xfrm>
            <a:off x="2764464" y="1750617"/>
            <a:ext cx="9207797" cy="4156777"/>
          </a:xfrm>
        </p:spPr>
        <p:txBody>
          <a:bodyPr>
            <a:normAutofit/>
          </a:bodyPr>
          <a:lstStyle/>
          <a:p>
            <a:pPr marL="231775" lvl="0" indent="-231775">
              <a:spcBef>
                <a:spcPts val="0"/>
              </a:spcBef>
              <a:spcAft>
                <a:spcPts val="0"/>
              </a:spcAft>
              <a:buClr>
                <a:prstClr val="black"/>
              </a:buClr>
              <a:buNone/>
              <a:defRPr/>
            </a:pPr>
            <a:endParaRPr lang="en-US" sz="8000" b="1" dirty="0">
              <a:solidFill>
                <a:schemeClr val="accent1"/>
              </a:solidFill>
              <a:latin typeface="Tw Cen MT"/>
            </a:endParaRPr>
          </a:p>
          <a:p>
            <a:pPr marL="0" lvl="0" indent="0">
              <a:spcBef>
                <a:spcPct val="40000"/>
              </a:spcBef>
              <a:spcAft>
                <a:spcPts val="0"/>
              </a:spcAft>
              <a:buClr>
                <a:prstClr val="black"/>
              </a:buClr>
              <a:buNone/>
            </a:pPr>
            <a:endParaRPr lang="en-US" sz="3200" b="1" dirty="0"/>
          </a:p>
        </p:txBody>
      </p:sp>
      <p:sp>
        <p:nvSpPr>
          <p:cNvPr id="2" name="Rectangle 1"/>
          <p:cNvSpPr/>
          <p:nvPr/>
        </p:nvSpPr>
        <p:spPr>
          <a:xfrm>
            <a:off x="2913319" y="1669442"/>
            <a:ext cx="8803760" cy="4490973"/>
          </a:xfrm>
          <a:prstGeom prst="rect">
            <a:avLst/>
          </a:prstGeom>
        </p:spPr>
        <p:txBody>
          <a:bodyPr wrap="square">
            <a:spAutoFit/>
          </a:bodyPr>
          <a:lstStyle/>
          <a:p>
            <a:pPr lvl="0">
              <a:lnSpc>
                <a:spcPts val="2500"/>
              </a:lnSpc>
              <a:buClr>
                <a:srgbClr val="71685A"/>
              </a:buClr>
              <a:buSzPct val="60000"/>
            </a:pPr>
            <a:endParaRPr lang="en-US" sz="2400" dirty="0">
              <a:solidFill>
                <a:srgbClr val="003865"/>
              </a:solidFill>
              <a:ea typeface="Calibri" panose="020F0502020204030204" pitchFamily="34" charset="0"/>
              <a:cs typeface="Times New Roman" panose="02020603050405020304" pitchFamily="18" charset="0"/>
            </a:endParaRPr>
          </a:p>
          <a:p>
            <a:pPr lvl="0">
              <a:lnSpc>
                <a:spcPts val="2500"/>
              </a:lnSpc>
              <a:buClr>
                <a:srgbClr val="71685A"/>
              </a:buClr>
              <a:buSzPct val="60000"/>
            </a:pPr>
            <a:r>
              <a:rPr lang="en-US" sz="2400" dirty="0">
                <a:solidFill>
                  <a:srgbClr val="003865"/>
                </a:solidFill>
                <a:ea typeface="Calibri" panose="020F0502020204030204" pitchFamily="34" charset="0"/>
                <a:cs typeface="Times New Roman" panose="02020603050405020304" pitchFamily="18" charset="0"/>
              </a:rPr>
              <a:t>Design workspace appropriately for the type of work that has to be done, commit to a decluttered workspace</a:t>
            </a:r>
          </a:p>
          <a:p>
            <a:pPr lvl="0">
              <a:spcBef>
                <a:spcPts val="1200"/>
              </a:spcBef>
              <a:buClr>
                <a:srgbClr val="71685A"/>
              </a:buClr>
              <a:buSzPct val="60000"/>
            </a:pPr>
            <a:r>
              <a:rPr lang="en-US" sz="2400" dirty="0">
                <a:solidFill>
                  <a:schemeClr val="accent1"/>
                </a:solidFill>
                <a:ea typeface="Calibri" panose="020F0502020204030204" pitchFamily="34" charset="0"/>
                <a:cs typeface="Times New Roman" panose="02020603050405020304" pitchFamily="18" charset="0"/>
              </a:rPr>
              <a:t>Optimize employee health support by addressing policies and practices that impact health such as: sick and vacation leave, work remotely, avoid mandatory overtime</a:t>
            </a:r>
          </a:p>
          <a:p>
            <a:pPr lvl="0">
              <a:spcBef>
                <a:spcPts val="1200"/>
              </a:spcBef>
              <a:buClr>
                <a:srgbClr val="71685A"/>
              </a:buClr>
              <a:buSzPct val="60000"/>
            </a:pPr>
            <a:r>
              <a:rPr lang="en-US" sz="2400" dirty="0">
                <a:solidFill>
                  <a:schemeClr val="accent1"/>
                </a:solidFill>
                <a:ea typeface="Times New Roman" panose="02020603050405020304" pitchFamily="18" charset="0"/>
                <a:cs typeface="Times New Roman" panose="02020603050405020304" pitchFamily="18" charset="0"/>
              </a:rPr>
              <a:t>Management training (staff development, coaching causes of stress), e</a:t>
            </a:r>
            <a:r>
              <a:rPr lang="en-US" sz="2400" dirty="0">
                <a:solidFill>
                  <a:schemeClr val="accent1"/>
                </a:solidFill>
                <a:ea typeface="Calibri" panose="020F0502020204030204" pitchFamily="34" charset="0"/>
                <a:cs typeface="Times New Roman" panose="02020603050405020304" pitchFamily="18" charset="0"/>
              </a:rPr>
              <a:t>ncourage employee involvement in decision making </a:t>
            </a:r>
            <a:endParaRPr lang="en-US" sz="2400" dirty="0">
              <a:solidFill>
                <a:schemeClr val="accent1"/>
              </a:solidFill>
              <a:ea typeface="Times New Roman" panose="02020603050405020304" pitchFamily="18" charset="0"/>
              <a:cs typeface="Times New Roman" panose="02020603050405020304" pitchFamily="18" charset="0"/>
            </a:endParaRPr>
          </a:p>
          <a:p>
            <a:pPr lvl="0">
              <a:lnSpc>
                <a:spcPts val="2500"/>
              </a:lnSpc>
              <a:buClr>
                <a:srgbClr val="71685A"/>
              </a:buClr>
              <a:buSzPct val="60000"/>
            </a:pPr>
            <a:endParaRPr lang="en-US" sz="2800" dirty="0">
              <a:solidFill>
                <a:schemeClr val="accent1"/>
              </a:solidFill>
            </a:endParaRPr>
          </a:p>
          <a:p>
            <a:pPr lvl="0">
              <a:lnSpc>
                <a:spcPts val="2500"/>
              </a:lnSpc>
              <a:buClr>
                <a:srgbClr val="71685A"/>
              </a:buClr>
              <a:buSzPct val="60000"/>
            </a:pPr>
            <a:endParaRPr lang="en-US" sz="2400" dirty="0">
              <a:solidFill>
                <a:schemeClr val="accent1"/>
              </a:solidFill>
              <a:cs typeface="Times New Roman" panose="02020603050405020304" pitchFamily="18" charset="0"/>
            </a:endParaRPr>
          </a:p>
          <a:p>
            <a:pPr lvl="0">
              <a:lnSpc>
                <a:spcPts val="2500"/>
              </a:lnSpc>
              <a:buClr>
                <a:srgbClr val="71685A"/>
              </a:buClr>
              <a:buSzPct val="60000"/>
            </a:pPr>
            <a:r>
              <a:rPr lang="en-US" sz="2400" dirty="0">
                <a:solidFill>
                  <a:schemeClr val="accent1"/>
                </a:solidFill>
                <a:cs typeface="Times New Roman" panose="02020603050405020304" pitchFamily="18" charset="0"/>
              </a:rPr>
              <a:t>Create opportunities to connect people together and avoid social isolation</a:t>
            </a:r>
            <a:endParaRPr lang="en-US" sz="2400" dirty="0">
              <a:solidFill>
                <a:schemeClr val="accent1"/>
              </a:solidFill>
            </a:endParaRPr>
          </a:p>
        </p:txBody>
      </p:sp>
      <p:sp>
        <p:nvSpPr>
          <p:cNvPr id="4" name="Text Box 6"/>
          <p:cNvSpPr txBox="1">
            <a:spLocks noChangeArrowheads="1"/>
          </p:cNvSpPr>
          <p:nvPr/>
        </p:nvSpPr>
        <p:spPr bwMode="auto">
          <a:xfrm>
            <a:off x="1573620" y="2046591"/>
            <a:ext cx="786808" cy="646331"/>
          </a:xfrm>
          <a:prstGeom prst="rect">
            <a:avLst/>
          </a:prstGeom>
          <a:solidFill>
            <a:schemeClr val="accent2">
              <a:lumMod val="75000"/>
            </a:schemeClr>
          </a:solidFill>
          <a:ln w="41275">
            <a:solidFill>
              <a:srgbClr val="8B8178"/>
            </a:solidFill>
            <a:miter lim="800000"/>
            <a:headEnd/>
            <a:tailEnd/>
          </a:ln>
          <a:effectLst/>
        </p:spPr>
        <p:txBody>
          <a:bodyPr vert="horz" wrap="square">
            <a:spAutoFit/>
          </a:bodyPr>
          <a:lstStyle>
            <a:lvl1pPr marL="320040" indent="-320040" algn="l" rtl="0" eaLnBrk="0" latinLnBrk="0" hangingPunct="0">
              <a:lnSpc>
                <a:spcPts val="3000"/>
              </a:lnSpc>
              <a:spcBef>
                <a:spcPts val="700"/>
              </a:spcBef>
              <a:buClr>
                <a:srgbClr val="F9F9FF"/>
              </a:buClr>
              <a:buSzPct val="60000"/>
              <a:buFont typeface="Arial" charset="0"/>
              <a:buChar char="•"/>
              <a:defRPr kumimoji="0" sz="2400" kern="1200">
                <a:solidFill>
                  <a:schemeClr val="tx1"/>
                </a:solidFill>
                <a:latin typeface="Arial Narrow" pitchFamily="34" charset="0"/>
                <a:ea typeface="Arial Narrow" pitchFamily="34" charset="0"/>
                <a:cs typeface="Arial Narrow" pitchFamily="34" charset="0"/>
              </a:defRPr>
            </a:lvl1pPr>
            <a:lvl2pPr marL="742950" indent="-285750" algn="l" rtl="0" eaLnBrk="0" latinLnBrk="0" hangingPunct="0">
              <a:lnSpc>
                <a:spcPts val="3000"/>
              </a:lnSpc>
              <a:spcBef>
                <a:spcPts val="550"/>
              </a:spcBef>
              <a:buClr>
                <a:schemeClr val="accent1"/>
              </a:buClr>
              <a:buSzPct val="70000"/>
              <a:buFont typeface="Arial" charset="0"/>
              <a:buChar char="•"/>
              <a:defRPr kumimoji="0" sz="2200" kern="1200">
                <a:solidFill>
                  <a:schemeClr val="tx1"/>
                </a:solidFill>
                <a:latin typeface="Arial Narrow" pitchFamily="34" charset="0"/>
                <a:ea typeface="Arial Narrow" pitchFamily="34" charset="0"/>
                <a:cs typeface="Arial Narrow" pitchFamily="34" charset="0"/>
              </a:defRPr>
            </a:lvl2pPr>
            <a:lvl3pPr marL="1143000" indent="-228600" algn="l" rtl="0" eaLnBrk="0" latinLnBrk="0" hangingPunct="0">
              <a:lnSpc>
                <a:spcPts val="3000"/>
              </a:lnSpc>
              <a:spcBef>
                <a:spcPts val="500"/>
              </a:spcBef>
              <a:buClr>
                <a:schemeClr val="accent2"/>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3pPr>
            <a:lvl4pPr marL="1600200" indent="-228600" algn="l" rtl="0" eaLnBrk="0" latinLnBrk="0" hangingPunct="0">
              <a:lnSpc>
                <a:spcPts val="3000"/>
              </a:lnSpc>
              <a:spcBef>
                <a:spcPts val="400"/>
              </a:spcBef>
              <a:buClr>
                <a:schemeClr val="accent3"/>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4pPr>
            <a:lvl5pPr marL="2057400" indent="-228600" algn="l" rtl="0" eaLnBrk="0" latinLnBrk="0" hangingPunct="0">
              <a:lnSpc>
                <a:spcPts val="3000"/>
              </a:lnSpc>
              <a:spcBef>
                <a:spcPts val="400"/>
              </a:spcBef>
              <a:buClr>
                <a:schemeClr val="accent4"/>
              </a:buClr>
              <a:buSzPct val="65000"/>
              <a:buFont typeface="Arial" charset="0"/>
              <a:buChar char="•"/>
              <a:defRPr kumimoji="0" sz="1600" kern="1200">
                <a:solidFill>
                  <a:schemeClr val="tx1"/>
                </a:solidFill>
                <a:latin typeface="Arial Narrow" pitchFamily="34" charset="0"/>
                <a:ea typeface="Arial Narrow" pitchFamily="34" charset="0"/>
                <a:cs typeface="Arial Narrow" pitchFamily="34" charset="0"/>
              </a:defRPr>
            </a:lvl5pPr>
            <a:lvl6pPr marL="2514600" indent="-228600" algn="l" defTabSz="457200" rtl="0" eaLnBrk="0" fontAlgn="base" latinLnBrk="0" hangingPunct="0">
              <a:lnSpc>
                <a:spcPts val="3000"/>
              </a:lnSpc>
              <a:spcBef>
                <a:spcPct val="0"/>
              </a:spcBef>
              <a:spcAft>
                <a:spcPct val="0"/>
              </a:spcAft>
              <a:buClr>
                <a:schemeClr val="accent1"/>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6pPr>
            <a:lvl7pPr marL="2971800" indent="-228600" algn="l" defTabSz="457200" rtl="0" eaLnBrk="0" fontAlgn="base" latinLnBrk="0" hangingPunct="0">
              <a:lnSpc>
                <a:spcPts val="3000"/>
              </a:lnSpc>
              <a:spcBef>
                <a:spcPct val="0"/>
              </a:spcBef>
              <a:spcAft>
                <a:spcPct val="0"/>
              </a:spcAft>
              <a:buClr>
                <a:schemeClr val="accent2"/>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7pPr>
            <a:lvl8pPr marL="3429000" indent="-228600" algn="l" defTabSz="457200" rtl="0" eaLnBrk="0" fontAlgn="base" latinLnBrk="0" hangingPunct="0">
              <a:lnSpc>
                <a:spcPts val="3000"/>
              </a:lnSpc>
              <a:spcBef>
                <a:spcPct val="0"/>
              </a:spcBef>
              <a:spcAft>
                <a:spcPct val="0"/>
              </a:spcAft>
              <a:buClr>
                <a:schemeClr val="accent3"/>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8pPr>
            <a:lvl9pPr marL="3886200" indent="-228600" algn="l" defTabSz="457200" rtl="0" eaLnBrk="0" fontAlgn="base" latinLnBrk="0" hangingPunct="0">
              <a:lnSpc>
                <a:spcPts val="3000"/>
              </a:lnSpc>
              <a:spcBef>
                <a:spcPct val="0"/>
              </a:spcBef>
              <a:spcAft>
                <a:spcPct val="0"/>
              </a:spcAft>
              <a:buClr>
                <a:schemeClr val="accent4"/>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9pPr>
          </a:lstStyle>
          <a:p>
            <a:pPr marL="320040" marR="0" lvl="0" indent="-320040" algn="ctr" defTabSz="914400" rtl="0" eaLnBrk="0" fontAlgn="auto" latinLnBrk="0" hangingPunct="0">
              <a:lnSpc>
                <a:spcPct val="100000"/>
              </a:lnSpc>
              <a:spcBef>
                <a:spcPts val="700"/>
              </a:spcBef>
              <a:spcAft>
                <a:spcPts val="0"/>
              </a:spcAft>
              <a:buClrTx/>
              <a:buSzPct val="60000"/>
              <a:buFont typeface="Arial" charset="0"/>
              <a:buNone/>
              <a:tabLst/>
              <a:defRPr/>
            </a:pPr>
            <a:r>
              <a:rPr kumimoji="0" lang="en-US" altLang="en-US" sz="3600" b="1" i="0" u="none" strike="noStrike" kern="1200" cap="none" spc="0" normalizeH="0" baseline="0" noProof="0" dirty="0">
                <a:ln>
                  <a:noFill/>
                </a:ln>
                <a:solidFill>
                  <a:prstClr val="black"/>
                </a:solidFill>
                <a:effectLst/>
                <a:uLnTx/>
                <a:uFillTx/>
                <a:latin typeface="Arial" charset="0"/>
                <a:ea typeface="MS PGothic" pitchFamily="34" charset="-128"/>
                <a:cs typeface="Tahoma" pitchFamily="34" charset="0"/>
              </a:rPr>
              <a:t>E</a:t>
            </a:r>
          </a:p>
        </p:txBody>
      </p:sp>
      <p:sp>
        <p:nvSpPr>
          <p:cNvPr id="5" name="Text Box 6"/>
          <p:cNvSpPr txBox="1">
            <a:spLocks noChangeArrowheads="1"/>
          </p:cNvSpPr>
          <p:nvPr/>
        </p:nvSpPr>
        <p:spPr bwMode="auto">
          <a:xfrm>
            <a:off x="1573621" y="3001641"/>
            <a:ext cx="786807" cy="646331"/>
          </a:xfrm>
          <a:prstGeom prst="rect">
            <a:avLst/>
          </a:prstGeom>
          <a:solidFill>
            <a:schemeClr val="accent2">
              <a:lumMod val="75000"/>
            </a:schemeClr>
          </a:solidFill>
          <a:ln w="41275">
            <a:solidFill>
              <a:srgbClr val="8B8178"/>
            </a:solidFill>
            <a:miter lim="800000"/>
            <a:headEnd/>
            <a:tailEnd/>
          </a:ln>
          <a:effectLst/>
        </p:spPr>
        <p:txBody>
          <a:bodyPr vert="horz" wrap="square">
            <a:spAutoFit/>
          </a:bodyPr>
          <a:lstStyle>
            <a:lvl1pPr marL="320040" indent="-320040" algn="l" rtl="0" eaLnBrk="0" latinLnBrk="0" hangingPunct="0">
              <a:lnSpc>
                <a:spcPts val="3000"/>
              </a:lnSpc>
              <a:spcBef>
                <a:spcPts val="700"/>
              </a:spcBef>
              <a:buClr>
                <a:srgbClr val="F9F9FF"/>
              </a:buClr>
              <a:buSzPct val="60000"/>
              <a:buFont typeface="Arial" charset="0"/>
              <a:buChar char="•"/>
              <a:defRPr kumimoji="0" sz="2400" kern="1200">
                <a:solidFill>
                  <a:schemeClr val="tx1"/>
                </a:solidFill>
                <a:latin typeface="Arial Narrow" pitchFamily="34" charset="0"/>
                <a:ea typeface="Arial Narrow" pitchFamily="34" charset="0"/>
                <a:cs typeface="Arial Narrow" pitchFamily="34" charset="0"/>
              </a:defRPr>
            </a:lvl1pPr>
            <a:lvl2pPr marL="742950" indent="-285750" algn="l" rtl="0" eaLnBrk="0" latinLnBrk="0" hangingPunct="0">
              <a:lnSpc>
                <a:spcPts val="3000"/>
              </a:lnSpc>
              <a:spcBef>
                <a:spcPts val="550"/>
              </a:spcBef>
              <a:buClr>
                <a:schemeClr val="accent1"/>
              </a:buClr>
              <a:buSzPct val="70000"/>
              <a:buFont typeface="Arial" charset="0"/>
              <a:buChar char="•"/>
              <a:defRPr kumimoji="0" sz="2200" kern="1200">
                <a:solidFill>
                  <a:schemeClr val="tx1"/>
                </a:solidFill>
                <a:latin typeface="Arial Narrow" pitchFamily="34" charset="0"/>
                <a:ea typeface="Arial Narrow" pitchFamily="34" charset="0"/>
                <a:cs typeface="Arial Narrow" pitchFamily="34" charset="0"/>
              </a:defRPr>
            </a:lvl2pPr>
            <a:lvl3pPr marL="1143000" indent="-228600" algn="l" rtl="0" eaLnBrk="0" latinLnBrk="0" hangingPunct="0">
              <a:lnSpc>
                <a:spcPts val="3000"/>
              </a:lnSpc>
              <a:spcBef>
                <a:spcPts val="500"/>
              </a:spcBef>
              <a:buClr>
                <a:schemeClr val="accent2"/>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3pPr>
            <a:lvl4pPr marL="1600200" indent="-228600" algn="l" rtl="0" eaLnBrk="0" latinLnBrk="0" hangingPunct="0">
              <a:lnSpc>
                <a:spcPts val="3000"/>
              </a:lnSpc>
              <a:spcBef>
                <a:spcPts val="400"/>
              </a:spcBef>
              <a:buClr>
                <a:schemeClr val="accent3"/>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4pPr>
            <a:lvl5pPr marL="2057400" indent="-228600" algn="l" rtl="0" eaLnBrk="0" latinLnBrk="0" hangingPunct="0">
              <a:lnSpc>
                <a:spcPts val="3000"/>
              </a:lnSpc>
              <a:spcBef>
                <a:spcPts val="400"/>
              </a:spcBef>
              <a:buClr>
                <a:schemeClr val="accent4"/>
              </a:buClr>
              <a:buSzPct val="65000"/>
              <a:buFont typeface="Arial" charset="0"/>
              <a:buChar char="•"/>
              <a:defRPr kumimoji="0" sz="1600" kern="1200">
                <a:solidFill>
                  <a:schemeClr val="tx1"/>
                </a:solidFill>
                <a:latin typeface="Arial Narrow" pitchFamily="34" charset="0"/>
                <a:ea typeface="Arial Narrow" pitchFamily="34" charset="0"/>
                <a:cs typeface="Arial Narrow" pitchFamily="34" charset="0"/>
              </a:defRPr>
            </a:lvl5pPr>
            <a:lvl6pPr marL="2514600" indent="-228600" algn="l" defTabSz="457200" rtl="0" eaLnBrk="0" fontAlgn="base" latinLnBrk="0" hangingPunct="0">
              <a:lnSpc>
                <a:spcPts val="3000"/>
              </a:lnSpc>
              <a:spcBef>
                <a:spcPct val="0"/>
              </a:spcBef>
              <a:spcAft>
                <a:spcPct val="0"/>
              </a:spcAft>
              <a:buClr>
                <a:schemeClr val="accent1"/>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6pPr>
            <a:lvl7pPr marL="2971800" indent="-228600" algn="l" defTabSz="457200" rtl="0" eaLnBrk="0" fontAlgn="base" latinLnBrk="0" hangingPunct="0">
              <a:lnSpc>
                <a:spcPts val="3000"/>
              </a:lnSpc>
              <a:spcBef>
                <a:spcPct val="0"/>
              </a:spcBef>
              <a:spcAft>
                <a:spcPct val="0"/>
              </a:spcAft>
              <a:buClr>
                <a:schemeClr val="accent2"/>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7pPr>
            <a:lvl8pPr marL="3429000" indent="-228600" algn="l" defTabSz="457200" rtl="0" eaLnBrk="0" fontAlgn="base" latinLnBrk="0" hangingPunct="0">
              <a:lnSpc>
                <a:spcPts val="3000"/>
              </a:lnSpc>
              <a:spcBef>
                <a:spcPct val="0"/>
              </a:spcBef>
              <a:spcAft>
                <a:spcPct val="0"/>
              </a:spcAft>
              <a:buClr>
                <a:schemeClr val="accent3"/>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8pPr>
            <a:lvl9pPr marL="3886200" indent="-228600" algn="l" defTabSz="457200" rtl="0" eaLnBrk="0" fontAlgn="base" latinLnBrk="0" hangingPunct="0">
              <a:lnSpc>
                <a:spcPts val="3000"/>
              </a:lnSpc>
              <a:spcBef>
                <a:spcPct val="0"/>
              </a:spcBef>
              <a:spcAft>
                <a:spcPct val="0"/>
              </a:spcAft>
              <a:buClr>
                <a:schemeClr val="accent4"/>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9pPr>
          </a:lstStyle>
          <a:p>
            <a:pPr marL="320040" marR="0" lvl="0" indent="-320040" algn="ctr" defTabSz="914400" rtl="0" eaLnBrk="0" fontAlgn="auto" latinLnBrk="0" hangingPunct="0">
              <a:lnSpc>
                <a:spcPct val="100000"/>
              </a:lnSpc>
              <a:spcBef>
                <a:spcPts val="700"/>
              </a:spcBef>
              <a:spcAft>
                <a:spcPts val="0"/>
              </a:spcAft>
              <a:buClrTx/>
              <a:buSzPct val="60000"/>
              <a:buFont typeface="Arial" charset="0"/>
              <a:buNone/>
              <a:tabLst/>
              <a:defRPr/>
            </a:pPr>
            <a:r>
              <a:rPr kumimoji="0" lang="en-US" altLang="en-US" sz="3600" b="1" i="0" u="none" strike="noStrike" kern="1200" cap="none" spc="0" normalizeH="0" baseline="0" noProof="0">
                <a:ln>
                  <a:noFill/>
                </a:ln>
                <a:solidFill>
                  <a:prstClr val="black"/>
                </a:solidFill>
                <a:effectLst/>
                <a:uLnTx/>
                <a:uFillTx/>
                <a:latin typeface="Arial" charset="0"/>
                <a:ea typeface="MS PGothic" pitchFamily="34" charset="-128"/>
                <a:cs typeface="Tahoma" pitchFamily="34" charset="0"/>
              </a:rPr>
              <a:t>P</a:t>
            </a:r>
            <a:endParaRPr kumimoji="0" lang="en-US" altLang="en-US" sz="3600" b="1" i="0" u="none" strike="noStrike" kern="1200" cap="none" spc="0" normalizeH="0" baseline="0" noProof="0" dirty="0">
              <a:ln>
                <a:noFill/>
              </a:ln>
              <a:solidFill>
                <a:prstClr val="black"/>
              </a:solidFill>
              <a:effectLst/>
              <a:uLnTx/>
              <a:uFillTx/>
              <a:latin typeface="Arial" charset="0"/>
              <a:ea typeface="MS PGothic" pitchFamily="34" charset="-128"/>
              <a:cs typeface="Tahoma" pitchFamily="34" charset="0"/>
            </a:endParaRPr>
          </a:p>
        </p:txBody>
      </p:sp>
      <p:sp>
        <p:nvSpPr>
          <p:cNvPr id="7" name="Text Box 6"/>
          <p:cNvSpPr txBox="1">
            <a:spLocks noChangeArrowheads="1"/>
          </p:cNvSpPr>
          <p:nvPr/>
        </p:nvSpPr>
        <p:spPr bwMode="auto">
          <a:xfrm>
            <a:off x="1580327" y="4104811"/>
            <a:ext cx="786808" cy="646331"/>
          </a:xfrm>
          <a:prstGeom prst="rect">
            <a:avLst/>
          </a:prstGeom>
          <a:solidFill>
            <a:schemeClr val="accent2">
              <a:lumMod val="75000"/>
            </a:schemeClr>
          </a:solidFill>
          <a:ln w="41275">
            <a:solidFill>
              <a:srgbClr val="8B8178"/>
            </a:solidFill>
            <a:miter lim="800000"/>
            <a:headEnd/>
            <a:tailEnd/>
          </a:ln>
          <a:effectLst/>
        </p:spPr>
        <p:txBody>
          <a:bodyPr vert="horz" wrap="square">
            <a:spAutoFit/>
          </a:bodyPr>
          <a:lstStyle>
            <a:lvl1pPr marL="320040" indent="-320040" algn="l" rtl="0" eaLnBrk="0" latinLnBrk="0" hangingPunct="0">
              <a:lnSpc>
                <a:spcPts val="3000"/>
              </a:lnSpc>
              <a:spcBef>
                <a:spcPts val="700"/>
              </a:spcBef>
              <a:buClr>
                <a:srgbClr val="F9F9FF"/>
              </a:buClr>
              <a:buSzPct val="60000"/>
              <a:buFont typeface="Arial" charset="0"/>
              <a:buChar char="•"/>
              <a:defRPr kumimoji="0" sz="2400" kern="1200">
                <a:solidFill>
                  <a:schemeClr val="tx1"/>
                </a:solidFill>
                <a:latin typeface="Arial Narrow" pitchFamily="34" charset="0"/>
                <a:ea typeface="Arial Narrow" pitchFamily="34" charset="0"/>
                <a:cs typeface="Arial Narrow" pitchFamily="34" charset="0"/>
              </a:defRPr>
            </a:lvl1pPr>
            <a:lvl2pPr marL="742950" indent="-285750" algn="l" rtl="0" eaLnBrk="0" latinLnBrk="0" hangingPunct="0">
              <a:lnSpc>
                <a:spcPts val="3000"/>
              </a:lnSpc>
              <a:spcBef>
                <a:spcPts val="550"/>
              </a:spcBef>
              <a:buClr>
                <a:schemeClr val="accent1"/>
              </a:buClr>
              <a:buSzPct val="70000"/>
              <a:buFont typeface="Arial" charset="0"/>
              <a:buChar char="•"/>
              <a:defRPr kumimoji="0" sz="2200" kern="1200">
                <a:solidFill>
                  <a:schemeClr val="tx1"/>
                </a:solidFill>
                <a:latin typeface="Arial Narrow" pitchFamily="34" charset="0"/>
                <a:ea typeface="Arial Narrow" pitchFamily="34" charset="0"/>
                <a:cs typeface="Arial Narrow" pitchFamily="34" charset="0"/>
              </a:defRPr>
            </a:lvl2pPr>
            <a:lvl3pPr marL="1143000" indent="-228600" algn="l" rtl="0" eaLnBrk="0" latinLnBrk="0" hangingPunct="0">
              <a:lnSpc>
                <a:spcPts val="3000"/>
              </a:lnSpc>
              <a:spcBef>
                <a:spcPts val="500"/>
              </a:spcBef>
              <a:buClr>
                <a:schemeClr val="accent2"/>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3pPr>
            <a:lvl4pPr marL="1600200" indent="-228600" algn="l" rtl="0" eaLnBrk="0" latinLnBrk="0" hangingPunct="0">
              <a:lnSpc>
                <a:spcPts val="3000"/>
              </a:lnSpc>
              <a:spcBef>
                <a:spcPts val="400"/>
              </a:spcBef>
              <a:buClr>
                <a:schemeClr val="accent3"/>
              </a:buClr>
              <a:buSzPct val="75000"/>
              <a:buFont typeface="Arial" charset="0"/>
              <a:buChar char="•"/>
              <a:defRPr kumimoji="0" sz="2000" kern="1200">
                <a:solidFill>
                  <a:schemeClr val="tx1"/>
                </a:solidFill>
                <a:latin typeface="Arial Narrow" pitchFamily="34" charset="0"/>
                <a:ea typeface="Arial Narrow" pitchFamily="34" charset="0"/>
                <a:cs typeface="Arial Narrow" pitchFamily="34" charset="0"/>
              </a:defRPr>
            </a:lvl4pPr>
            <a:lvl5pPr marL="2057400" indent="-228600" algn="l" rtl="0" eaLnBrk="0" latinLnBrk="0" hangingPunct="0">
              <a:lnSpc>
                <a:spcPts val="3000"/>
              </a:lnSpc>
              <a:spcBef>
                <a:spcPts val="400"/>
              </a:spcBef>
              <a:buClr>
                <a:schemeClr val="accent4"/>
              </a:buClr>
              <a:buSzPct val="65000"/>
              <a:buFont typeface="Arial" charset="0"/>
              <a:buChar char="•"/>
              <a:defRPr kumimoji="0" sz="1600" kern="1200">
                <a:solidFill>
                  <a:schemeClr val="tx1"/>
                </a:solidFill>
                <a:latin typeface="Arial Narrow" pitchFamily="34" charset="0"/>
                <a:ea typeface="Arial Narrow" pitchFamily="34" charset="0"/>
                <a:cs typeface="Arial Narrow" pitchFamily="34" charset="0"/>
              </a:defRPr>
            </a:lvl5pPr>
            <a:lvl6pPr marL="2514600" indent="-228600" algn="l" defTabSz="457200" rtl="0" eaLnBrk="0" fontAlgn="base" latinLnBrk="0" hangingPunct="0">
              <a:lnSpc>
                <a:spcPts val="3000"/>
              </a:lnSpc>
              <a:spcBef>
                <a:spcPct val="0"/>
              </a:spcBef>
              <a:spcAft>
                <a:spcPct val="0"/>
              </a:spcAft>
              <a:buClr>
                <a:schemeClr val="accent1"/>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6pPr>
            <a:lvl7pPr marL="2971800" indent="-228600" algn="l" defTabSz="457200" rtl="0" eaLnBrk="0" fontAlgn="base" latinLnBrk="0" hangingPunct="0">
              <a:lnSpc>
                <a:spcPts val="3000"/>
              </a:lnSpc>
              <a:spcBef>
                <a:spcPct val="0"/>
              </a:spcBef>
              <a:spcAft>
                <a:spcPct val="0"/>
              </a:spcAft>
              <a:buClr>
                <a:schemeClr val="accent2"/>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7pPr>
            <a:lvl8pPr marL="3429000" indent="-228600" algn="l" defTabSz="457200" rtl="0" eaLnBrk="0" fontAlgn="base" latinLnBrk="0" hangingPunct="0">
              <a:lnSpc>
                <a:spcPts val="3000"/>
              </a:lnSpc>
              <a:spcBef>
                <a:spcPct val="0"/>
              </a:spcBef>
              <a:spcAft>
                <a:spcPct val="0"/>
              </a:spcAft>
              <a:buClr>
                <a:schemeClr val="accent3"/>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8pPr>
            <a:lvl9pPr marL="3886200" indent="-228600" algn="l" defTabSz="457200" rtl="0" eaLnBrk="0" fontAlgn="base" latinLnBrk="0" hangingPunct="0">
              <a:lnSpc>
                <a:spcPts val="3000"/>
              </a:lnSpc>
              <a:spcBef>
                <a:spcPct val="0"/>
              </a:spcBef>
              <a:spcAft>
                <a:spcPct val="0"/>
              </a:spcAft>
              <a:buClr>
                <a:schemeClr val="accent4"/>
              </a:buClr>
              <a:buFont typeface="Arial" charset="0"/>
              <a:buChar char="•"/>
              <a:defRPr kumimoji="0" sz="1600" kern="1200" baseline="0">
                <a:solidFill>
                  <a:schemeClr val="tx1"/>
                </a:solidFill>
                <a:latin typeface="Arial Narrow" pitchFamily="34" charset="0"/>
                <a:ea typeface="Arial Narrow" pitchFamily="34" charset="0"/>
                <a:cs typeface="Arial Narrow" pitchFamily="34" charset="0"/>
              </a:defRPr>
            </a:lvl9pPr>
          </a:lstStyle>
          <a:p>
            <a:pPr marL="320040" marR="0" lvl="0" indent="-320040" algn="ctr" defTabSz="914400" rtl="0" eaLnBrk="0" fontAlgn="auto" latinLnBrk="0" hangingPunct="0">
              <a:lnSpc>
                <a:spcPct val="100000"/>
              </a:lnSpc>
              <a:spcBef>
                <a:spcPts val="700"/>
              </a:spcBef>
              <a:spcAft>
                <a:spcPts val="0"/>
              </a:spcAft>
              <a:buClrTx/>
              <a:buSzPct val="60000"/>
              <a:buFont typeface="Arial" charset="0"/>
              <a:buNone/>
              <a:tabLst/>
              <a:defRPr/>
            </a:pPr>
            <a:r>
              <a:rPr kumimoji="0" lang="en-US" altLang="en-US" sz="3600" b="1" i="0" u="none" strike="noStrike" kern="1200" cap="none" spc="0" normalizeH="0" baseline="0" noProof="0" dirty="0">
                <a:ln>
                  <a:noFill/>
                </a:ln>
                <a:solidFill>
                  <a:schemeClr val="tx2"/>
                </a:solidFill>
                <a:effectLst/>
                <a:uLnTx/>
                <a:uFillTx/>
                <a:latin typeface="Arial" charset="0"/>
                <a:ea typeface="MS PGothic" pitchFamily="34" charset="-128"/>
                <a:cs typeface="Tahoma" pitchFamily="34" charset="0"/>
              </a:rPr>
              <a:t>S</a:t>
            </a:r>
          </a:p>
        </p:txBody>
      </p:sp>
      <p:sp>
        <p:nvSpPr>
          <p:cNvPr id="9" name="Text Box 7"/>
          <p:cNvSpPr txBox="1">
            <a:spLocks noChangeArrowheads="1"/>
          </p:cNvSpPr>
          <p:nvPr/>
        </p:nvSpPr>
        <p:spPr bwMode="auto">
          <a:xfrm>
            <a:off x="1573620" y="5274094"/>
            <a:ext cx="935663" cy="646331"/>
          </a:xfrm>
          <a:prstGeom prst="rect">
            <a:avLst/>
          </a:prstGeom>
          <a:solidFill>
            <a:schemeClr val="accent2">
              <a:lumMod val="75000"/>
            </a:schemeClr>
          </a:solidFill>
          <a:ln w="41275">
            <a:solidFill>
              <a:srgbClr val="8B8178"/>
            </a:solidFill>
            <a:miter lim="800000"/>
            <a:headEnd/>
            <a:tailEnd/>
          </a:ln>
          <a:effectLst/>
        </p:spPr>
        <p:txBody>
          <a:bodyPr vert="horz" wrap="square">
            <a:spAutoFit/>
          </a:bodyPr>
          <a:lstStyle>
            <a:lvl1pPr eaLnBrk="0" hangingPunct="0">
              <a:lnSpc>
                <a:spcPts val="3000"/>
              </a:lnSpc>
              <a:buClr>
                <a:srgbClr val="F9F9FF"/>
              </a:buClr>
              <a:buFont typeface="Arial"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lnSpc>
                <a:spcPts val="3000"/>
              </a:lnSpc>
              <a:buFont typeface="Arial" charset="0"/>
              <a:buChar char="•"/>
              <a:defRPr sz="22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3000"/>
              </a:lnSpc>
              <a:buFont typeface="Arial" charset="0"/>
              <a:buChar char="•"/>
              <a:defRPr sz="2000">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3000"/>
              </a:lnSpc>
              <a:buFont typeface="Arial" charset="0"/>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3000"/>
              </a:lnSpc>
              <a:buFont typeface="Arial" charset="0"/>
              <a:buChar char="•"/>
              <a:defRPr sz="1600">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3000"/>
              </a:lnSpc>
              <a:spcBef>
                <a:spcPct val="0"/>
              </a:spcBef>
              <a:spcAft>
                <a:spcPct val="0"/>
              </a:spcAft>
              <a:buFont typeface="Arial" charset="0"/>
              <a:buChar char="•"/>
              <a:defRPr sz="1600">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3000"/>
              </a:lnSpc>
              <a:spcBef>
                <a:spcPct val="0"/>
              </a:spcBef>
              <a:spcAft>
                <a:spcPct val="0"/>
              </a:spcAft>
              <a:buFont typeface="Arial" charset="0"/>
              <a:buChar char="•"/>
              <a:defRPr sz="1600">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3000"/>
              </a:lnSpc>
              <a:spcBef>
                <a:spcPct val="0"/>
              </a:spcBef>
              <a:spcAft>
                <a:spcPct val="0"/>
              </a:spcAft>
              <a:buFont typeface="Arial" charset="0"/>
              <a:buChar char="•"/>
              <a:defRPr sz="1600">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3000"/>
              </a:lnSpc>
              <a:spcBef>
                <a:spcPct val="0"/>
              </a:spcBef>
              <a:spcAft>
                <a:spcPct val="0"/>
              </a:spcAft>
              <a:buFont typeface="Arial" charset="0"/>
              <a:buChar char="•"/>
              <a:defRPr sz="1600">
                <a:solidFill>
                  <a:schemeClr val="tx1"/>
                </a:solidFill>
                <a:latin typeface="Arial Narrow" pitchFamily="34" charset="0"/>
                <a:ea typeface="Arial Narrow" pitchFamily="34" charset="0"/>
                <a:cs typeface="Arial Narrow" pitchFamily="34" charset="0"/>
              </a:defRPr>
            </a:lvl9p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en-US" sz="3600" b="1" i="0" u="none" strike="noStrike" kern="0" cap="none" spc="0" normalizeH="0" baseline="0" noProof="0" dirty="0">
                <a:ln>
                  <a:noFill/>
                </a:ln>
                <a:solidFill>
                  <a:prstClr val="black"/>
                </a:solidFill>
                <a:effectLst/>
                <a:uLnTx/>
                <a:uFillTx/>
                <a:latin typeface="Arial" charset="0"/>
                <a:ea typeface="MS PGothic" pitchFamily="34" charset="-128"/>
                <a:cs typeface="Tahoma" pitchFamily="34" charset="0"/>
              </a:rPr>
              <a:t>SS</a:t>
            </a:r>
          </a:p>
        </p:txBody>
      </p:sp>
    </p:spTree>
    <p:extLst>
      <p:ext uri="{BB962C8B-B14F-4D97-AF65-F5344CB8AC3E}">
        <p14:creationId xmlns:p14="http://schemas.microsoft.com/office/powerpoint/2010/main" val="161114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0266" b="20266"/>
          <a:stretch>
            <a:fillRect/>
          </a:stretch>
        </p:blipFill>
        <p:spPr/>
      </p:pic>
      <p:sp>
        <p:nvSpPr>
          <p:cNvPr id="3" name="Title 2"/>
          <p:cNvSpPr>
            <a:spLocks noGrp="1"/>
          </p:cNvSpPr>
          <p:nvPr>
            <p:ph type="ctrTitle"/>
          </p:nvPr>
        </p:nvSpPr>
        <p:spPr/>
        <p:txBody>
          <a:bodyPr/>
          <a:lstStyle/>
          <a:p>
            <a:r>
              <a:rPr lang="en-US" dirty="0"/>
              <a:t>11 Well-Being Ideas for Employers</a:t>
            </a:r>
          </a:p>
        </p:txBody>
      </p:sp>
    </p:spTree>
    <p:extLst>
      <p:ext uri="{BB962C8B-B14F-4D97-AF65-F5344CB8AC3E}">
        <p14:creationId xmlns:p14="http://schemas.microsoft.com/office/powerpoint/2010/main" val="2465103157"/>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PP6VNZTUNPYT-222210944-39</_dlc_DocId>
    <_dlc_DocIdUrl xmlns="98f01fe9-c3f2-4582-9148-d87bd0c242e7">
      <Url>https://mn365.sharepoint.com/teams/MDH/permanent/comm_proj/_layouts/15/DocIdRedir.aspx?ID=PP6VNZTUNPYT-222210944-39</Url>
      <Description>PP6VNZTUNPYT-222210944-39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78B604-9059-4F1C-B8E2-C96A71A964D2}">
  <ds:schemaRefs>
    <ds:schemaRef ds:uri="fc253db8-c1a2-4032-adc2-d3fbd160fc76"/>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98f01fe9-c3f2-4582-9148-d87bd0c242e7"/>
    <ds:schemaRef ds:uri="http://schemas.microsoft.com/office/infopath/2007/PartnerControls"/>
    <ds:schemaRef ds:uri="8837c207-459e-4c9e-ae67-73e2034e87a2"/>
    <ds:schemaRef ds:uri="http://www.w3.org/XML/1998/namespace"/>
  </ds:schemaRefs>
</ds:datastoreItem>
</file>

<file path=customXml/itemProps2.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4.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1136</TotalTime>
  <Words>3046</Words>
  <Application>Microsoft Office PowerPoint</Application>
  <PresentationFormat>Widescreen</PresentationFormat>
  <Paragraphs>296</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Tw Cen MT</vt:lpstr>
      <vt:lpstr>Minnesota</vt:lpstr>
      <vt:lpstr>Workplace Well-Being</vt:lpstr>
      <vt:lpstr>Workplace Wellness Strategies</vt:lpstr>
      <vt:lpstr>Agenda</vt:lpstr>
      <vt:lpstr>PowerPoint Presentation</vt:lpstr>
      <vt:lpstr>COVID-19 and increased mental health concerns</vt:lpstr>
      <vt:lpstr>What are you currently doing?</vt:lpstr>
      <vt:lpstr>SHIP focus on PSE</vt:lpstr>
      <vt:lpstr>Well-being and PSE</vt:lpstr>
      <vt:lpstr>11 Well-Being Ideas for Employers</vt:lpstr>
      <vt:lpstr>Well-being Strategy Options Offer Details to Implement</vt:lpstr>
      <vt:lpstr>First steps/assessment</vt:lpstr>
      <vt:lpstr>1. Assess stress</vt:lpstr>
      <vt:lpstr>2. Build resiliency skills</vt:lpstr>
      <vt:lpstr>3. Connect equity and well-being</vt:lpstr>
      <vt:lpstr>Systems change</vt:lpstr>
      <vt:lpstr>4. Work with an Employee Assistance Program (EAP)</vt:lpstr>
      <vt:lpstr>5. Get connected</vt:lpstr>
      <vt:lpstr>6. Psychological safety</vt:lpstr>
      <vt:lpstr>7. Reduce mental health stigma</vt:lpstr>
      <vt:lpstr> 8. Consider remote workers </vt:lpstr>
      <vt:lpstr>Policy and environmental changes</vt:lpstr>
      <vt:lpstr>9. Create life-friendly policies</vt:lpstr>
      <vt:lpstr>10. Create quiet spaces</vt:lpstr>
      <vt:lpstr>11. Safe workspaces</vt:lpstr>
      <vt:lpstr>Questions for your next steps</vt:lpstr>
      <vt:lpstr>Questions? Thank you for coming!  &lt; insert your contact info&gt;</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18, 2020 Coffee Chat Looking Deeper at Workplace Well-being</dc:title>
  <dc:subject/>
  <dc:creator>Haugen, Kris (MDH)</dc:creator>
  <cp:keywords/>
  <dc:description/>
  <cp:lastModifiedBy>Haugen, Kris (MDH)</cp:lastModifiedBy>
  <cp:revision>81</cp:revision>
  <cp:lastPrinted>2020-12-11T21:23:46Z</cp:lastPrinted>
  <dcterms:created xsi:type="dcterms:W3CDTF">2020-11-13T16:30:33Z</dcterms:created>
  <dcterms:modified xsi:type="dcterms:W3CDTF">2021-01-11T21:24:46Z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2a3daca8-56a8-4dd4-93e8-4f7aa36add79</vt:lpwstr>
  </property>
</Properties>
</file>