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 id="2147483822" r:id="rId6"/>
  </p:sldMasterIdLst>
  <p:notesMasterIdLst>
    <p:notesMasterId r:id="rId25"/>
  </p:notesMasterIdLst>
  <p:handoutMasterIdLst>
    <p:handoutMasterId r:id="rId26"/>
  </p:handoutMasterIdLst>
  <p:sldIdLst>
    <p:sldId id="506" r:id="rId7"/>
    <p:sldId id="502" r:id="rId8"/>
    <p:sldId id="485" r:id="rId9"/>
    <p:sldId id="491" r:id="rId10"/>
    <p:sldId id="503" r:id="rId11"/>
    <p:sldId id="504" r:id="rId12"/>
    <p:sldId id="488" r:id="rId13"/>
    <p:sldId id="494" r:id="rId14"/>
    <p:sldId id="493" r:id="rId15"/>
    <p:sldId id="495" r:id="rId16"/>
    <p:sldId id="505" r:id="rId17"/>
    <p:sldId id="508" r:id="rId18"/>
    <p:sldId id="428" r:id="rId19"/>
    <p:sldId id="497" r:id="rId20"/>
    <p:sldId id="498" r:id="rId21"/>
    <p:sldId id="499" r:id="rId22"/>
    <p:sldId id="475" r:id="rId23"/>
    <p:sldId id="50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 Haugen" initials="KH" lastIdx="9" clrIdx="0">
    <p:extLst>
      <p:ext uri="{19B8F6BF-5375-455C-9EA6-DF929625EA0E}">
        <p15:presenceInfo xmlns:p15="http://schemas.microsoft.com/office/powerpoint/2012/main" userId="S-1-5-21-1314793539-288207475-437156019-25411" providerId="AD"/>
      </p:ext>
    </p:extLst>
  </p:cmAuthor>
  <p:cmAuthor id="2" name="Raeker, Peter (MDH)" initials="RP(" lastIdx="3" clrIdx="1">
    <p:extLst>
      <p:ext uri="{19B8F6BF-5375-455C-9EA6-DF929625EA0E}">
        <p15:presenceInfo xmlns:p15="http://schemas.microsoft.com/office/powerpoint/2012/main" userId="S-1-5-21-1314793539-288207475-437156019-25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135" autoAdjust="0"/>
  </p:normalViewPr>
  <p:slideViewPr>
    <p:cSldViewPr snapToGrid="0">
      <p:cViewPr varScale="1">
        <p:scale>
          <a:sx n="98" d="100"/>
          <a:sy n="98" d="100"/>
        </p:scale>
        <p:origin x="1074" y="78"/>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6/20/2019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6/20/2019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186479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NeueHaasGroteskText Std" panose="020B05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253337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Background of Company: </a:t>
            </a:r>
          </a:p>
          <a:p>
            <a:pPr eaLnBrk="1" hangingPunct="1">
              <a:spcBef>
                <a:spcPct val="0"/>
              </a:spcBef>
            </a:pPr>
            <a:r>
              <a:rPr lang="en-US" altLang="en-US" dirty="0" smtClean="0"/>
              <a:t>Employs over 1,300 shift workers, maintenance workers, warehouse workers, line-workers, machine operators, quality control staff and office staff, in six locations.  KLN Enterprises oversees various brands of food products including candy, chips, dog food, gourmet nuts and chocolates.</a:t>
            </a:r>
          </a:p>
          <a:p>
            <a:pPr eaLnBrk="1" hangingPunct="1">
              <a:spcBef>
                <a:spcPct val="0"/>
              </a:spcBef>
            </a:pPr>
            <a:endParaRPr lang="en-US" altLang="en-US" dirty="0" smtClean="0"/>
          </a:p>
          <a:p>
            <a:pPr eaLnBrk="1" hangingPunct="1">
              <a:spcBef>
                <a:spcPct val="0"/>
              </a:spcBef>
            </a:pPr>
            <a:r>
              <a:rPr lang="en-US" altLang="en-US" dirty="0" smtClean="0"/>
              <a:t>Prior:  </a:t>
            </a:r>
          </a:p>
          <a:p>
            <a:pPr eaLnBrk="1" hangingPunct="1">
              <a:spcBef>
                <a:spcPct val="0"/>
              </a:spcBef>
            </a:pPr>
            <a:r>
              <a:rPr lang="en-US" altLang="en-US" dirty="0" smtClean="0"/>
              <a:t>No wellness plan or wellness committee.  Health and wellness not a strong presence in the company.</a:t>
            </a:r>
          </a:p>
          <a:p>
            <a:pPr eaLnBrk="1" hangingPunct="1">
              <a:spcBef>
                <a:spcPct val="0"/>
              </a:spcBef>
            </a:pPr>
            <a:endParaRPr lang="en-US" altLang="en-US" dirty="0" smtClean="0"/>
          </a:p>
          <a:p>
            <a:pPr eaLnBrk="1" hangingPunct="1">
              <a:spcBef>
                <a:spcPct val="0"/>
              </a:spcBef>
            </a:pPr>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C6A9DA-59D8-4AB6-9C29-5FF169A4DFD5}" type="slidenum">
              <a:rPr lang="en-US" altLang="en-US"/>
              <a:pPr eaLnBrk="1" hangingPunct="1"/>
              <a:t>14</a:t>
            </a:fld>
            <a:endParaRPr lang="en-US" altLang="en-US"/>
          </a:p>
        </p:txBody>
      </p:sp>
    </p:spTree>
    <p:extLst>
      <p:ext uri="{BB962C8B-B14F-4D97-AF65-F5344CB8AC3E}">
        <p14:creationId xmlns:p14="http://schemas.microsoft.com/office/powerpoint/2010/main" val="3545125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Background:</a:t>
            </a:r>
          </a:p>
          <a:p>
            <a:pPr eaLnBrk="1" hangingPunct="1">
              <a:spcBef>
                <a:spcPct val="0"/>
              </a:spcBef>
            </a:pPr>
            <a:endParaRPr lang="en-US" altLang="en-US" smtClean="0"/>
          </a:p>
          <a:p>
            <a:pPr eaLnBrk="1" hangingPunct="1">
              <a:spcBef>
                <a:spcPct val="0"/>
              </a:spcBef>
            </a:pPr>
            <a:r>
              <a:rPr lang="en-US" altLang="en-US" smtClean="0"/>
              <a:t>Prior:  No wellness coordinator or wellness committee in place.  </a:t>
            </a:r>
          </a:p>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B362EB-327B-4D50-A185-9EF4D2766CAB}" type="slidenum">
              <a:rPr lang="en-US" altLang="en-US"/>
              <a:pPr eaLnBrk="1" hangingPunct="1"/>
              <a:t>15</a:t>
            </a:fld>
            <a:endParaRPr lang="en-US" altLang="en-US"/>
          </a:p>
        </p:txBody>
      </p:sp>
    </p:spTree>
    <p:extLst>
      <p:ext uri="{BB962C8B-B14F-4D97-AF65-F5344CB8AC3E}">
        <p14:creationId xmlns:p14="http://schemas.microsoft.com/office/powerpoint/2010/main" val="2574213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Background of Company:</a:t>
            </a:r>
          </a:p>
          <a:p>
            <a:pPr eaLnBrk="1" hangingPunct="1">
              <a:spcBef>
                <a:spcPct val="0"/>
              </a:spcBef>
            </a:pPr>
            <a:r>
              <a:rPr lang="en-US" altLang="en-US" smtClean="0"/>
              <a:t>Poultry processing plant located in Watonwan County (highest Latino population per capita in the state).  Of the DFG employees, 80% are Latino and 10% are Asian.</a:t>
            </a:r>
          </a:p>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FA88B4-2937-4F4B-9751-A81431B77EC7}" type="slidenum">
              <a:rPr lang="en-US" altLang="en-US"/>
              <a:pPr eaLnBrk="1" hangingPunct="1"/>
              <a:t>16</a:t>
            </a:fld>
            <a:endParaRPr lang="en-US" altLang="en-US"/>
          </a:p>
        </p:txBody>
      </p:sp>
    </p:spTree>
    <p:extLst>
      <p:ext uri="{BB962C8B-B14F-4D97-AF65-F5344CB8AC3E}">
        <p14:creationId xmlns:p14="http://schemas.microsoft.com/office/powerpoint/2010/main" val="121182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3318901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smtClean="0"/>
              <a:t>The physical activity strategy is very much about making it more possible for people to be active getting to and from work and well as at work. What that looks like will vary considerably from organization to organization. </a:t>
            </a: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E1493B-3E12-40B4-B7F6-946FD6A3B36F}" type="slidenum">
              <a:rPr lang="en-US" altLang="en-US"/>
              <a:pPr eaLnBrk="1" hangingPunct="1"/>
              <a:t>3</a:t>
            </a:fld>
            <a:endParaRPr lang="en-US" altLang="en-US"/>
          </a:p>
        </p:txBody>
      </p:sp>
    </p:spTree>
    <p:extLst>
      <p:ext uri="{BB962C8B-B14F-4D97-AF65-F5344CB8AC3E}">
        <p14:creationId xmlns:p14="http://schemas.microsoft.com/office/powerpoint/2010/main" val="1688264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Confirm leadership support </a:t>
            </a:r>
            <a:r>
              <a:rPr lang="en-US" altLang="en-US" dirty="0" smtClean="0"/>
              <a:t>for improving the workplace environment to encourage physical activity.</a:t>
            </a:r>
          </a:p>
          <a:p>
            <a:endParaRPr lang="en-US" altLang="en-US" dirty="0" smtClean="0"/>
          </a:p>
          <a:p>
            <a:r>
              <a:rPr lang="en-US" altLang="en-US" b="1" dirty="0" smtClean="0"/>
              <a:t>Decide on one or more approaches</a:t>
            </a:r>
            <a:r>
              <a:rPr lang="en-US" altLang="en-US" dirty="0" smtClean="0"/>
              <a:t> (for example, increase the availability, identification and/or appeal) to increase physical activity at work. </a:t>
            </a:r>
          </a:p>
          <a:p>
            <a:endParaRPr lang="en-US" altLang="en-US" dirty="0" smtClean="0"/>
          </a:p>
          <a:p>
            <a:r>
              <a:rPr lang="en-US" altLang="en-US" b="1" dirty="0" smtClean="0"/>
              <a:t>Decide on a work</a:t>
            </a:r>
            <a:r>
              <a:rPr lang="en-US" altLang="en-US" b="1" i="1" dirty="0" smtClean="0"/>
              <a:t> </a:t>
            </a:r>
            <a:r>
              <a:rPr lang="en-US" altLang="en-US" b="1" dirty="0" smtClean="0"/>
              <a:t>team. </a:t>
            </a:r>
            <a:r>
              <a:rPr lang="en-US" altLang="en-US" dirty="0" smtClean="0"/>
              <a:t>Identify key players vested in increasing physical activity opportunities at the workplace (human resources, facilities, etc.). (</a:t>
            </a:r>
            <a:r>
              <a:rPr lang="en-US" altLang="en-US" i="1" dirty="0" smtClean="0"/>
              <a:t>Schedule meetings and set a target date)</a:t>
            </a:r>
            <a:r>
              <a:rPr lang="en-US" altLang="en-US" dirty="0" smtClean="0"/>
              <a:t> </a:t>
            </a:r>
          </a:p>
          <a:p>
            <a:r>
              <a:rPr lang="en-US" altLang="en-US" dirty="0" smtClean="0"/>
              <a:t>Review examples of physical activity policies and steps that need to be accomplished to meet the policy objectives. </a:t>
            </a:r>
          </a:p>
          <a:p>
            <a:endParaRPr lang="en-US" altLang="en-US" dirty="0" smtClean="0"/>
          </a:p>
          <a:p>
            <a:r>
              <a:rPr lang="en-US" altLang="en-US" b="1" dirty="0" smtClean="0"/>
              <a:t>Measure current physical activity levels</a:t>
            </a:r>
            <a:r>
              <a:rPr lang="en-US" altLang="en-US" dirty="0" smtClean="0"/>
              <a:t>, facilities use (for example, indoor/outdoor path use, stair use or court use), sedentary hours (for example, time spent sitting at desks) and barriers to being active (for example, no bike racks, no shower available, paths are not cleared of snow) to determine baseline.</a:t>
            </a:r>
          </a:p>
          <a:p>
            <a:endParaRPr lang="en-US" altLang="en-US" dirty="0" smtClean="0"/>
          </a:p>
          <a:p>
            <a:r>
              <a:rPr lang="en-US" altLang="en-US" b="1" dirty="0" smtClean="0"/>
              <a:t>Determine strategies </a:t>
            </a:r>
            <a:r>
              <a:rPr lang="en-US" altLang="en-US" dirty="0" smtClean="0"/>
              <a:t>for each approach selected.</a:t>
            </a:r>
          </a:p>
          <a:p>
            <a:endParaRPr lang="en-US" altLang="en-US" dirty="0" smtClean="0"/>
          </a:p>
          <a:p>
            <a:r>
              <a:rPr lang="en-US" altLang="en-US" b="1" dirty="0" smtClean="0"/>
              <a:t>Write Goals and Determine specific objectives for meeting goals</a:t>
            </a:r>
            <a:r>
              <a:rPr lang="en-US" altLang="en-US" dirty="0" smtClean="0"/>
              <a:t>. Develop a task list and assign accountabilities.</a:t>
            </a:r>
          </a:p>
          <a:p>
            <a:endParaRPr lang="en-US" altLang="en-US" dirty="0" smtClean="0"/>
          </a:p>
          <a:p>
            <a:r>
              <a:rPr lang="en-US" altLang="en-US" b="1" dirty="0" smtClean="0"/>
              <a:t>Draft a </a:t>
            </a:r>
            <a:r>
              <a:rPr lang="en-US" altLang="en-US" b="1" i="1" dirty="0" smtClean="0"/>
              <a:t>physical activity policy</a:t>
            </a:r>
            <a:r>
              <a:rPr lang="en-US" altLang="en-US" b="1" dirty="0" smtClean="0"/>
              <a:t> </a:t>
            </a:r>
            <a:r>
              <a:rPr lang="en-US" altLang="en-US" dirty="0" smtClean="0"/>
              <a:t>and send to leadership for review.</a:t>
            </a:r>
          </a:p>
          <a:p>
            <a:r>
              <a:rPr lang="en-US" altLang="en-US" dirty="0" smtClean="0"/>
              <a:t> </a:t>
            </a:r>
          </a:p>
          <a:p>
            <a:r>
              <a:rPr lang="en-US" altLang="en-US" b="1" dirty="0" smtClean="0"/>
              <a:t>Draft a </a:t>
            </a:r>
            <a:r>
              <a:rPr lang="en-US" altLang="en-US" b="1" i="1" dirty="0" smtClean="0"/>
              <a:t>communications plan</a:t>
            </a:r>
            <a:r>
              <a:rPr lang="en-US" altLang="en-US" b="1" dirty="0" smtClean="0"/>
              <a:t>. </a:t>
            </a:r>
            <a:r>
              <a:rPr lang="en-US" altLang="en-US" dirty="0" smtClean="0"/>
              <a:t>Incorporate traditional communications channels and social media such as Twitter (for example, Tweet walking group meeting times and routes each day) and phone apps (for example, to track physical activity).</a:t>
            </a:r>
          </a:p>
          <a:p>
            <a:endParaRPr lang="en-US" altLang="en-US" dirty="0" smtClean="0"/>
          </a:p>
          <a:p>
            <a:r>
              <a:rPr lang="en-US" altLang="en-US" b="1" dirty="0" smtClean="0"/>
              <a:t>Implement environment improvements </a:t>
            </a:r>
            <a:r>
              <a:rPr lang="en-US" altLang="en-US" dirty="0" smtClean="0"/>
              <a:t>to support policy. Including adding permanent on-site signage to promote physical activity and policy.</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9DA98A-DA40-48D0-8238-E40491D70515}" type="slidenum">
              <a:rPr lang="en-US" altLang="en-US"/>
              <a:pPr eaLnBrk="1" hangingPunct="1"/>
              <a:t>4</a:t>
            </a:fld>
            <a:endParaRPr lang="en-US" altLang="en-US"/>
          </a:p>
        </p:txBody>
      </p:sp>
    </p:spTree>
    <p:extLst>
      <p:ext uri="{BB962C8B-B14F-4D97-AF65-F5344CB8AC3E}">
        <p14:creationId xmlns:p14="http://schemas.microsoft.com/office/powerpoint/2010/main" val="311551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Now, let’s look at each of these best practices more in depth!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413608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You should have a written physical activity </a:t>
            </a:r>
            <a:r>
              <a:rPr lang="en-US" altLang="en-US" b="1" dirty="0" smtClean="0"/>
              <a:t>policy</a:t>
            </a:r>
            <a:r>
              <a:rPr lang="en-US" altLang="en-US" dirty="0" smtClean="0"/>
              <a:t> </a:t>
            </a:r>
            <a:r>
              <a:rPr lang="en-US" altLang="en-US" b="1" dirty="0" smtClean="0"/>
              <a:t>or guideline</a:t>
            </a:r>
            <a:r>
              <a:rPr lang="en-US" altLang="en-US" dirty="0" smtClean="0"/>
              <a:t> (for example, the policy increases and sustains the number of places for employees to be active at the workplace, and allows employees to use paid time to be physically active during the workday)</a:t>
            </a:r>
          </a:p>
          <a:p>
            <a:pPr eaLnBrk="1" hangingPunct="1"/>
            <a:endParaRPr lang="en-US" altLang="en-US" dirty="0" smtClean="0"/>
          </a:p>
          <a:p>
            <a:pPr eaLnBrk="1" hangingPunct="1"/>
            <a:r>
              <a:rPr lang="en-US" altLang="en-US" dirty="0" smtClean="0"/>
              <a:t>The goal of a physical activity policy – whether developing a new policy or enhancing a current policy – is to make healthy choices the easy choices for your employees. Workers who receive this type of support are more likely to be physically active on their breaks, and employer support may influence workers’ activity during time away from work as well.</a:t>
            </a:r>
          </a:p>
          <a:p>
            <a:pPr eaLnBrk="1" hangingPunct="1"/>
            <a:endParaRPr lang="en-US" altLang="en-US" dirty="0" smtClean="0"/>
          </a:p>
          <a:p>
            <a:pPr eaLnBrk="1" hangingPunct="1"/>
            <a:r>
              <a:rPr lang="en-US" altLang="en-US" dirty="0" smtClean="0"/>
              <a:t>Casual dress code</a:t>
            </a:r>
            <a:br>
              <a:rPr lang="en-US" altLang="en-US" dirty="0" smtClean="0"/>
            </a:br>
            <a:r>
              <a:rPr lang="en-US" altLang="en-US" i="1" dirty="0" smtClean="0"/>
              <a:t>Review your organization’s dress code. Does it allow employees to dress in a way that makes physical activity possible during the workday, that is, clothing and shoes that would allow for a 10- or 15-minute walk? If the dress code cannot provide for “walkable attire”, encourage employees to keep walking shoes at their desks or workstations.</a:t>
            </a:r>
          </a:p>
          <a:p>
            <a:pPr eaLnBrk="1" hangingPunct="1"/>
            <a:endParaRPr lang="en-US" altLang="en-US" i="1" dirty="0" smtClean="0"/>
          </a:p>
          <a:p>
            <a:pPr eaLnBrk="1" hangingPunct="1"/>
            <a:r>
              <a:rPr lang="en-US" altLang="en-US" dirty="0" smtClean="0"/>
              <a:t>Flexible work schedule - Ability to work with manager to establish a schedule that permits physical activity</a:t>
            </a:r>
            <a:br>
              <a:rPr lang="en-US" altLang="en-US" dirty="0" smtClean="0"/>
            </a:br>
            <a:r>
              <a:rPr lang="en-US" altLang="en-US" i="1" dirty="0" smtClean="0"/>
              <a:t>To allow employees to flex their time so they may work a workout into their day, either before, after, or </a:t>
            </a:r>
            <a:r>
              <a:rPr lang="en-US" altLang="en-US" dirty="0" smtClean="0"/>
              <a:t>ability to take a longer lunch to fit in a workout during the day</a:t>
            </a:r>
          </a:p>
          <a:p>
            <a:pPr eaLnBrk="1" hangingPunct="1"/>
            <a:endParaRPr lang="en-US" altLang="en-US" dirty="0" smtClean="0"/>
          </a:p>
          <a:p>
            <a:pPr eaLnBrk="1" hangingPunct="1"/>
            <a:r>
              <a:rPr lang="en-US" altLang="en-US" dirty="0" smtClean="0"/>
              <a:t>Activity breaks during meetings</a:t>
            </a:r>
            <a:br>
              <a:rPr lang="en-US" altLang="en-US" dirty="0" smtClean="0"/>
            </a:br>
            <a:r>
              <a:rPr lang="en-US" altLang="en-US" i="1" dirty="0" smtClean="0"/>
              <a:t>Assign a wellness champion for each meeting. Their role will be to get people up and out of their chair during the meeting. Ideas may be given from the wellness committee members to other employees. It is very beneficial for employees to see everyone involved in wellness.</a:t>
            </a:r>
            <a:r>
              <a:rPr lang="en-US" altLang="en-US" dirty="0" smtClean="0"/>
              <a:t> </a:t>
            </a:r>
          </a:p>
          <a:p>
            <a:pPr eaLnBrk="1" hangingPunct="1"/>
            <a:endParaRPr lang="en-US" altLang="en-US" dirty="0" smtClean="0"/>
          </a:p>
          <a:p>
            <a:pPr eaLnBrk="1" hangingPunct="1"/>
            <a:r>
              <a:rPr lang="en-US" altLang="en-US" dirty="0" smtClean="0"/>
              <a:t>Active commuting program</a:t>
            </a:r>
            <a:br>
              <a:rPr lang="en-US" altLang="en-US" dirty="0" smtClean="0"/>
            </a:br>
            <a:r>
              <a:rPr lang="en-US" altLang="en-US" i="1" dirty="0" smtClean="0"/>
              <a:t>Showers for active commuters, guaranteed ride home, discounted transit passes, bike to work day event, etc.)</a:t>
            </a:r>
            <a:endParaRPr lang="en-US" altLang="en-US" dirty="0" smtClean="0"/>
          </a:p>
          <a:p>
            <a:pPr eaLnBrk="1" hangingPunct="1"/>
            <a:endParaRPr lang="en-US" altLang="en-US" dirty="0" smtClean="0"/>
          </a:p>
          <a:p>
            <a:pPr eaLnBrk="1" hangingPunct="1"/>
            <a:r>
              <a:rPr lang="en-US" altLang="en-US" dirty="0" smtClean="0"/>
              <a:t>Standing desks/walking work stations</a:t>
            </a:r>
            <a:br>
              <a:rPr lang="en-US" altLang="en-US" dirty="0" smtClean="0"/>
            </a:br>
            <a:r>
              <a:rPr lang="en-US" altLang="en-US" i="1" dirty="0" smtClean="0"/>
              <a:t>Walking Workstations can be shared amongst a group of staff members, checked out like other office equipment </a:t>
            </a:r>
            <a:endParaRPr lang="en-US" altLang="en-US" dirty="0" smtClean="0"/>
          </a:p>
          <a:p>
            <a:pPr eaLnBrk="1" hangingPunct="1"/>
            <a:endParaRPr lang="en-US" altLang="en-US" dirty="0" smtClean="0"/>
          </a:p>
          <a:p>
            <a:pPr eaLnBrk="1" hangingPunct="1"/>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2A2671-EF69-4C05-8307-7B5EBA0A6C8E}" type="slidenum">
              <a:rPr lang="en-US" altLang="en-US"/>
              <a:pPr eaLnBrk="1" hangingPunct="1"/>
              <a:t>7</a:t>
            </a:fld>
            <a:endParaRPr lang="en-US" altLang="en-US"/>
          </a:p>
        </p:txBody>
      </p:sp>
    </p:spTree>
    <p:extLst>
      <p:ext uri="{BB962C8B-B14F-4D97-AF65-F5344CB8AC3E}">
        <p14:creationId xmlns:p14="http://schemas.microsoft.com/office/powerpoint/2010/main" val="272180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DC8559-B904-4D23-A0C3-E3046F278A4C}" type="slidenum">
              <a:rPr lang="en-US" altLang="en-US"/>
              <a:pPr eaLnBrk="1" hangingPunct="1"/>
              <a:t>8</a:t>
            </a:fld>
            <a:endParaRPr lang="en-US" altLang="en-US"/>
          </a:p>
        </p:txBody>
      </p:sp>
    </p:spTree>
    <p:extLst>
      <p:ext uri="{BB962C8B-B14F-4D97-AF65-F5344CB8AC3E}">
        <p14:creationId xmlns:p14="http://schemas.microsoft.com/office/powerpoint/2010/main" val="293114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B27F20-D5E4-4A94-9354-68588CA5B961}" type="slidenum">
              <a:rPr lang="en-US" altLang="en-US"/>
              <a:pPr eaLnBrk="1" hangingPunct="1"/>
              <a:t>9</a:t>
            </a:fld>
            <a:endParaRPr lang="en-US" altLang="en-US"/>
          </a:p>
        </p:txBody>
      </p:sp>
    </p:spTree>
    <p:extLst>
      <p:ext uri="{BB962C8B-B14F-4D97-AF65-F5344CB8AC3E}">
        <p14:creationId xmlns:p14="http://schemas.microsoft.com/office/powerpoint/2010/main" val="56594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D9F512-9DF8-43D4-8159-761EB8EF7A10}" type="slidenum">
              <a:rPr lang="en-US" altLang="en-US"/>
              <a:pPr eaLnBrk="1" hangingPunct="1"/>
              <a:t>10</a:t>
            </a:fld>
            <a:endParaRPr lang="en-US" altLang="en-US"/>
          </a:p>
        </p:txBody>
      </p:sp>
    </p:spTree>
    <p:extLst>
      <p:ext uri="{BB962C8B-B14F-4D97-AF65-F5344CB8AC3E}">
        <p14:creationId xmlns:p14="http://schemas.microsoft.com/office/powerpoint/2010/main" val="2030119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6/20/2019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6/20/2019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6/20/2019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6/20/2019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6/20/2019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6/20/2019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6/20/2019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6/20/2019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6/20/2019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6/20/2019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6/20/2019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6/20/2019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6/20/2019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6/20/2019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6/20/2019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6/20/2019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6/20/2019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6/20/2019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6/20/2019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6/20/2019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9A198C9B-0587-4A1E-9E03-E4C9FE222F08}" type="datetime1">
              <a:rPr lang="en-US" smtClean="0"/>
              <a:t>6/20/2019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6/20/2019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6/20/2019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6/20/2019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6/20/2019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6/20/2019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6/20/2019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6/20/2019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6/20/2019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6/20/2019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6/20/2019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6/20/2019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12192000" cy="152400"/>
          </a:xfrm>
          <a:prstGeom prst="rect">
            <a:avLst/>
          </a:prstGeom>
          <a:solidFill>
            <a:srgbClr val="FFFFFF"/>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smtClean="0"/>
          </a:p>
        </p:txBody>
      </p:sp>
      <p:sp>
        <p:nvSpPr>
          <p:cNvPr id="3" name="Rectangle 20"/>
          <p:cNvSpPr>
            <a:spLocks noChangeArrowheads="1"/>
          </p:cNvSpPr>
          <p:nvPr/>
        </p:nvSpPr>
        <p:spPr bwMode="white">
          <a:xfrm>
            <a:off x="0" y="1"/>
            <a:ext cx="12192000" cy="155575"/>
          </a:xfrm>
          <a:prstGeom prst="rect">
            <a:avLst/>
          </a:prstGeom>
          <a:solidFill>
            <a:srgbClr val="FFFFFF"/>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smtClean="0"/>
          </a:p>
        </p:txBody>
      </p:sp>
      <p:sp>
        <p:nvSpPr>
          <p:cNvPr id="4" name="Rectangle 21"/>
          <p:cNvSpPr>
            <a:spLocks noChangeArrowheads="1"/>
          </p:cNvSpPr>
          <p:nvPr/>
        </p:nvSpPr>
        <p:spPr bwMode="white">
          <a:xfrm>
            <a:off x="11988800" y="0"/>
            <a:ext cx="203200" cy="6858000"/>
          </a:xfrm>
          <a:prstGeom prst="rect">
            <a:avLst/>
          </a:prstGeom>
          <a:solidFill>
            <a:srgbClr val="FFFFFF"/>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smtClean="0"/>
          </a:p>
        </p:txBody>
      </p:sp>
      <p:sp>
        <p:nvSpPr>
          <p:cNvPr id="5" name="Rectangle 23"/>
          <p:cNvSpPr>
            <a:spLocks noChangeArrowheads="1"/>
          </p:cNvSpPr>
          <p:nvPr/>
        </p:nvSpPr>
        <p:spPr bwMode="white">
          <a:xfrm>
            <a:off x="0" y="0"/>
            <a:ext cx="203200" cy="6858000"/>
          </a:xfrm>
          <a:prstGeom prst="rect">
            <a:avLst/>
          </a:prstGeom>
          <a:solidFill>
            <a:srgbClr val="FFFFFF"/>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smtClean="0"/>
          </a:p>
        </p:txBody>
      </p:sp>
      <p:sp>
        <p:nvSpPr>
          <p:cNvPr id="6" name="Rectangle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latin typeface="Arial" charset="0"/>
              <a:cs typeface="Arial" charset="0"/>
            </a:endParaRPr>
          </a:p>
        </p:txBody>
      </p:sp>
      <p:sp>
        <p:nvSpPr>
          <p:cNvPr id="7" name="Rectangle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latin typeface="Arial" charset="0"/>
              <a:cs typeface="Arial" charset="0"/>
            </a:endParaRPr>
          </a:p>
        </p:txBody>
      </p:sp>
      <p:sp>
        <p:nvSpPr>
          <p:cNvPr id="8" name="Date Placeholder 1"/>
          <p:cNvSpPr>
            <a:spLocks noGrp="1"/>
          </p:cNvSpPr>
          <p:nvPr>
            <p:ph type="dt" sz="half" idx="10"/>
          </p:nvPr>
        </p:nvSpPr>
        <p:spPr/>
        <p:txBody>
          <a:bodyPr/>
          <a:lstStyle>
            <a:lvl1pPr>
              <a:defRPr/>
            </a:lvl1pPr>
          </a:lstStyle>
          <a:p>
            <a:pPr>
              <a:defRPr/>
            </a:pPr>
            <a:fld id="{E4754562-6127-4523-B7BE-575D5F58ADE1}" type="datetimeFigureOut">
              <a:rPr lang="en-US"/>
              <a:pPr>
                <a:defRPr/>
              </a:pPr>
              <a:t>6/20/2019</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5689600" y="6324601"/>
            <a:ext cx="812800" cy="441325"/>
          </a:xfrm>
        </p:spPr>
        <p:txBody>
          <a:bodyPr/>
          <a:lstStyle>
            <a:lvl1pPr>
              <a:defRPr>
                <a:solidFill>
                  <a:srgbClr val="FFFFFF"/>
                </a:solidFill>
              </a:defRPr>
            </a:lvl1pPr>
          </a:lstStyle>
          <a:p>
            <a:fld id="{DE688A01-08C5-4339-9265-FEC38934F8B8}" type="slidenum">
              <a:rPr lang="en-US" altLang="en-US"/>
              <a:pPr/>
              <a:t>‹#›</a:t>
            </a:fld>
            <a:endParaRPr lang="en-US" altLang="en-US"/>
          </a:p>
        </p:txBody>
      </p:sp>
    </p:spTree>
    <p:extLst>
      <p:ext uri="{BB962C8B-B14F-4D97-AF65-F5344CB8AC3E}">
        <p14:creationId xmlns:p14="http://schemas.microsoft.com/office/powerpoint/2010/main" val="5877864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6/20/2019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5972627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a:xfrm>
            <a:off x="9891132" y="5838786"/>
            <a:ext cx="1358590" cy="365125"/>
          </a:xfrm>
        </p:spPr>
        <p:txBody>
          <a:bodyPr/>
          <a:lstStyle>
            <a:lvl1pPr algn="r">
              <a:defRPr/>
            </a:lvl1pPr>
          </a:lstStyle>
          <a:p>
            <a:fld id="{D7ED242C-24FB-43A0-BCB6-43756FC812F6}" type="datetime1">
              <a:rPr lang="en-US" smtClean="0"/>
              <a:pPr/>
              <a:t>6/20/2019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926" y="6216218"/>
            <a:ext cx="2387029" cy="341345"/>
          </a:xfrm>
          <a:prstGeom prst="rect">
            <a:avLst/>
          </a:prstGeom>
        </p:spPr>
      </p:pic>
    </p:spTree>
    <p:extLst>
      <p:ext uri="{BB962C8B-B14F-4D97-AF65-F5344CB8AC3E}">
        <p14:creationId xmlns:p14="http://schemas.microsoft.com/office/powerpoint/2010/main" val="48640161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233250892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9A198C9B-0587-4A1E-9E03-E4C9FE222F08}" type="datetime1">
              <a:rPr lang="en-US" smtClean="0"/>
              <a:t>6/20/2019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4106140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6/20/2019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82947421"/>
      </p:ext>
    </p:extLst>
  </p:cSld>
  <p:clrMapOvr>
    <a:masterClrMapping/>
  </p:clrMapOvr>
  <p:timing>
    <p:tnLst>
      <p:par>
        <p:cTn id="1" dur="indefinite" restart="never" nodeType="tmRoot"/>
      </p:par>
    </p:tnLst>
  </p:timing>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6/20/2019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5947570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6/20/2019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73077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6/20/2019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9496110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6/20/2019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90320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6/20/2019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6/20/2019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2021522"/>
      </p:ext>
    </p:extLst>
  </p:cSld>
  <p:clrMapOvr>
    <a:masterClrMapping/>
  </p:clrMapOvr>
  <p:timing>
    <p:tnLst>
      <p:par>
        <p:cTn id="1" dur="indefinite" restart="never" nodeType="tmRoot"/>
      </p:par>
    </p:tnLst>
  </p:timing>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6/20/2019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27153028"/>
      </p:ext>
    </p:extLst>
  </p:cSld>
  <p:clrMapOvr>
    <a:masterClrMapping/>
  </p:clrMapOvr>
  <p:timing>
    <p:tnLst>
      <p:par>
        <p:cTn id="1" dur="indefinite" restart="never" nodeType="tmRoot"/>
      </p:par>
    </p:tnLst>
  </p:timing>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470825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1112896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7401682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6/20/2019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1647393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3320560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6638533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6/20/2019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4599412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6/20/2019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852643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6/20/2019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6/20/2019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2288993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6/20/2019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25380461"/>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6/20/2019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7766846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6/20/2019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392775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6/20/2019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0622663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6/20/2019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4914261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6/20/2019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4208385"/>
      </p:ext>
    </p:extLst>
  </p:cSld>
  <p:clrMapOvr>
    <a:masterClrMapping/>
  </p:clrMapOvr>
  <p:timing>
    <p:tnLst>
      <p:par>
        <p:cTn id="1" dur="indefinite" restart="never" nodeType="tmRoot"/>
      </p:par>
    </p:tnLst>
  </p:timing>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6/20/2019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66635523"/>
      </p:ext>
    </p:extLst>
  </p:cSld>
  <p:clrMapOvr>
    <a:masterClrMapping/>
  </p:clrMapOvr>
  <p:timing>
    <p:tnLst>
      <p:par>
        <p:cTn id="1" dur="indefinite" restart="never" nodeType="tmRoot"/>
      </p:par>
    </p:tnLst>
  </p:timing>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62645887"/>
      </p:ext>
    </p:extLst>
  </p:cSld>
  <p:clrMapOvr>
    <a:masterClrMapping/>
  </p:clrMapOvr>
  <p:timing>
    <p:tnLst>
      <p:par>
        <p:cTn id="1" dur="indefinite" restart="never" nodeType="tmRoot"/>
      </p:par>
    </p:tnLst>
  </p:timing>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748206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6/20/2019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6486552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9431692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76170563"/>
      </p:ext>
    </p:extLst>
  </p:cSld>
  <p:clrMapOvr>
    <a:masterClrMapping/>
  </p:clrMapOvr>
  <p:timing>
    <p:tnLst>
      <p:par>
        <p:cTn id="1" dur="indefinite" restart="never" nodeType="tmRoot"/>
      </p:par>
    </p:tnLst>
  </p:timing>
  <p:hf sldNum="0" hdr="0" ftr="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554116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6/20/2019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14933511"/>
      </p:ext>
    </p:extLst>
  </p:cSld>
  <p:clrMapOvr>
    <a:masterClrMapping/>
  </p:clrMapOvr>
  <p:timing>
    <p:tnLst>
      <p:par>
        <p:cTn id="1" dur="indefinite" restart="never" nodeType="tmRoot"/>
      </p:par>
    </p:tnLst>
  </p:timing>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6/20/2019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4096733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6/20/2019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361500652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4840479"/>
      </p:ext>
    </p:extLst>
  </p:cSld>
  <p:clrMapOvr>
    <a:masterClrMapping/>
  </p:clrMapOvr>
  <p:timing>
    <p:tnLst>
      <p:par>
        <p:cTn id="1" dur="indefinite" restart="never" nodeType="tmRoot"/>
      </p:par>
    </p:tnLst>
  </p:timing>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6/20/2019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1273392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6/20/2019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253662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6/20/2019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6/20/2019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21631729"/>
      </p:ext>
    </p:extLst>
  </p:cSld>
  <p:clrMapOvr>
    <a:masterClrMapping/>
  </p:clrMapOvr>
  <p:timing>
    <p:tnLst>
      <p:par>
        <p:cTn id="1" dur="indefinite" restart="never" nodeType="tmRoot"/>
      </p:par>
    </p:tnLst>
  </p:timing>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6/20/2019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26887230"/>
      </p:ext>
    </p:extLst>
  </p:cSld>
  <p:clrMapOvr>
    <a:masterClrMapping/>
  </p:clrMapOvr>
  <p:timing>
    <p:tnLst>
      <p:par>
        <p:cTn id="1" dur="indefinite" restart="never" nodeType="tmRoot"/>
      </p:par>
    </p:tnLst>
  </p:timing>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6/20/2019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01942756"/>
      </p:ext>
    </p:extLst>
  </p:cSld>
  <p:clrMapOvr>
    <a:masterClrMapping/>
  </p:clrMapOvr>
  <p:timing>
    <p:tnLst>
      <p:par>
        <p:cTn id="1" dur="indefinite" restart="never" nodeType="tmRoot"/>
      </p:par>
    </p:tnLst>
  </p:timing>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6/20/2019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3898920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6/20/2019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4077950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6/20/2019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09834408"/>
      </p:ext>
    </p:extLst>
  </p:cSld>
  <p:clrMapOvr>
    <a:masterClrMapping/>
  </p:clrMapOvr>
  <p:timing>
    <p:tnLst>
      <p:par>
        <p:cTn id="1" dur="indefinite" restart="never" nodeType="tmRoot"/>
      </p:par>
    </p:tnLst>
  </p:timing>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6/20/2019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94509471"/>
      </p:ext>
    </p:extLst>
  </p:cSld>
  <p:clrMapOvr>
    <a:masterClrMapping/>
  </p:clrMapOvr>
  <p:timing>
    <p:tnLst>
      <p:par>
        <p:cTn id="1" dur="indefinite" restart="never" nodeType="tmRoot"/>
      </p:par>
    </p:tnLst>
  </p:timing>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6/20/2019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1578781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6/20/2019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853100"/>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6/20/2019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0367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slideLayout" Target="../slideLayouts/slideLayout92.xml"/><Relationship Id="rId47" Type="http://schemas.openxmlformats.org/officeDocument/2006/relationships/slideLayout" Target="../slideLayouts/slideLayout97.xml"/><Relationship Id="rId50" Type="http://schemas.openxmlformats.org/officeDocument/2006/relationships/theme" Target="../theme/theme2.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slideLayout" Target="../slideLayouts/slideLayout96.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41" Type="http://schemas.openxmlformats.org/officeDocument/2006/relationships/slideLayout" Target="../slideLayouts/slideLayout91.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49" Type="http://schemas.openxmlformats.org/officeDocument/2006/relationships/slideLayout" Target="../slideLayouts/slideLayout99.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48" Type="http://schemas.openxmlformats.org/officeDocument/2006/relationships/slideLayout" Target="../slideLayouts/slideLayout98.xml"/><Relationship Id="rId8"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6/20/2019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 id="2147483821" r:id="rId50"/>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6/20/2019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1329849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 id="2147483845" r:id="rId23"/>
    <p:sldLayoutId id="2147483846" r:id="rId24"/>
    <p:sldLayoutId id="2147483847" r:id="rId25"/>
    <p:sldLayoutId id="2147483848" r:id="rId26"/>
    <p:sldLayoutId id="2147483849" r:id="rId27"/>
    <p:sldLayoutId id="2147483850" r:id="rId28"/>
    <p:sldLayoutId id="2147483851" r:id="rId29"/>
    <p:sldLayoutId id="2147483852" r:id="rId30"/>
    <p:sldLayoutId id="2147483853" r:id="rId31"/>
    <p:sldLayoutId id="2147483854" r:id="rId32"/>
    <p:sldLayoutId id="2147483855" r:id="rId33"/>
    <p:sldLayoutId id="2147483856" r:id="rId34"/>
    <p:sldLayoutId id="2147483857" r:id="rId35"/>
    <p:sldLayoutId id="2147483858" r:id="rId36"/>
    <p:sldLayoutId id="2147483859" r:id="rId37"/>
    <p:sldLayoutId id="2147483860" r:id="rId38"/>
    <p:sldLayoutId id="2147483861" r:id="rId39"/>
    <p:sldLayoutId id="2147483862" r:id="rId40"/>
    <p:sldLayoutId id="2147483863" r:id="rId41"/>
    <p:sldLayoutId id="2147483864" r:id="rId42"/>
    <p:sldLayoutId id="2147483865" r:id="rId43"/>
    <p:sldLayoutId id="2147483866" r:id="rId44"/>
    <p:sldLayoutId id="2147483867" r:id="rId45"/>
    <p:sldLayoutId id="2147483868" r:id="rId46"/>
    <p:sldLayoutId id="2147483869" r:id="rId47"/>
    <p:sldLayoutId id="2147483870" r:id="rId48"/>
    <p:sldLayoutId id="2147483871" r:id="rId4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477837"/>
            <a:ext cx="12192000" cy="1295182"/>
          </a:xfrm>
        </p:spPr>
        <p:txBody>
          <a:bodyPr/>
          <a:lstStyle/>
          <a:p>
            <a:r>
              <a:rPr lang="en-US" dirty="0" smtClean="0"/>
              <a:t>Physical Activity in the Workplace</a:t>
            </a:r>
            <a:endParaRPr lang="en-US" dirty="0"/>
          </a:p>
        </p:txBody>
      </p:sp>
      <p:sp>
        <p:nvSpPr>
          <p:cNvPr id="3" name="Text Placeholder 2"/>
          <p:cNvSpPr>
            <a:spLocks noGrp="1"/>
          </p:cNvSpPr>
          <p:nvPr>
            <p:ph type="body" sz="quarter" idx="14"/>
          </p:nvPr>
        </p:nvSpPr>
        <p:spPr/>
        <p:txBody>
          <a:bodyPr>
            <a:normAutofit/>
          </a:bodyPr>
          <a:lstStyle/>
          <a:p>
            <a:pPr>
              <a:spcBef>
                <a:spcPts val="0"/>
              </a:spcBef>
            </a:pPr>
            <a:r>
              <a:rPr lang="en-US" dirty="0" err="1" smtClean="0"/>
              <a:t>Firstname</a:t>
            </a:r>
            <a:r>
              <a:rPr lang="en-US" dirty="0" smtClean="0"/>
              <a:t> </a:t>
            </a:r>
            <a:r>
              <a:rPr lang="en-US" dirty="0" err="1" smtClean="0"/>
              <a:t>Lastname</a:t>
            </a:r>
            <a:r>
              <a:rPr lang="en-US" dirty="0" smtClean="0"/>
              <a:t> </a:t>
            </a:r>
            <a:r>
              <a:rPr lang="en-US" dirty="0" smtClean="0">
                <a:solidFill>
                  <a:schemeClr val="accent1"/>
                </a:solidFill>
              </a:rPr>
              <a:t>|</a:t>
            </a:r>
            <a:r>
              <a:rPr lang="en-US" dirty="0" smtClean="0"/>
              <a:t> Job Title</a:t>
            </a:r>
          </a:p>
          <a:p>
            <a:pPr>
              <a:spcBef>
                <a:spcPts val="0"/>
              </a:spcBef>
            </a:pPr>
            <a:r>
              <a:rPr lang="en-US" dirty="0" smtClean="0"/>
              <a:t>Date</a:t>
            </a:r>
            <a:endParaRPr lang="en-US" dirty="0"/>
          </a:p>
        </p:txBody>
      </p:sp>
      <p:pic>
        <p:nvPicPr>
          <p:cNvPr id="8" name="Picture 7" descr="Statewide Health Improvement Partnershi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677" y="5228669"/>
            <a:ext cx="1791502" cy="1433202"/>
          </a:xfrm>
          <a:prstGeom prst="rect">
            <a:avLst/>
          </a:prstGeom>
        </p:spPr>
      </p:pic>
      <p:pic>
        <p:nvPicPr>
          <p:cNvPr id="5" name="Picture Placeholder 4" descr="Photo shows a fitness ball, yoga mat, water and small hand-held weights." title="Photo of a workplace workout setting"/>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31505" b="31505"/>
          <a:stretch>
            <a:fillRect/>
          </a:stretch>
        </p:blipFill>
        <p:spPr>
          <a:xfrm>
            <a:off x="0" y="-1"/>
            <a:ext cx="12192000" cy="3477837"/>
          </a:xfrm>
        </p:spPr>
      </p:pic>
    </p:spTree>
    <p:extLst>
      <p:ext uri="{BB962C8B-B14F-4D97-AF65-F5344CB8AC3E}">
        <p14:creationId xmlns:p14="http://schemas.microsoft.com/office/powerpoint/2010/main" val="672827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Support and Systems</a:t>
            </a:r>
            <a:endParaRPr lang="en-US" dirty="0"/>
          </a:p>
        </p:txBody>
      </p:sp>
      <p:sp>
        <p:nvSpPr>
          <p:cNvPr id="3" name="Content Placeholder 2"/>
          <p:cNvSpPr>
            <a:spLocks noGrp="1"/>
          </p:cNvSpPr>
          <p:nvPr>
            <p:ph idx="1"/>
          </p:nvPr>
        </p:nvSpPr>
        <p:spPr/>
        <p:txBody>
          <a:bodyPr>
            <a:normAutofit/>
          </a:bodyPr>
          <a:lstStyle/>
          <a:p>
            <a:pPr marL="0" indent="0">
              <a:buNone/>
              <a:defRPr/>
            </a:pPr>
            <a:r>
              <a:rPr lang="en-US" sz="2400" b="1" dirty="0" smtClean="0"/>
              <a:t>Social Support </a:t>
            </a:r>
          </a:p>
          <a:p>
            <a:pPr>
              <a:defRPr/>
            </a:pPr>
            <a:r>
              <a:rPr lang="en-US" sz="2400" dirty="0"/>
              <a:t>By [date], &lt;a walking event to celebrate new places for activity, quarterly fitness center orientations, Walk on Wednesdays, Tennis Shoe Tuesdays, lunch walking group&gt; will be launched and supported.</a:t>
            </a:r>
          </a:p>
          <a:p>
            <a:pPr marL="0" indent="0">
              <a:buNone/>
              <a:defRPr/>
            </a:pPr>
            <a:r>
              <a:rPr lang="en-US" sz="2400" b="1" dirty="0" smtClean="0"/>
              <a:t/>
            </a:r>
            <a:br>
              <a:rPr lang="en-US" sz="2400" b="1" dirty="0" smtClean="0"/>
            </a:br>
            <a:r>
              <a:rPr lang="en-US" sz="2400" b="1" dirty="0" smtClean="0"/>
              <a:t>Systems </a:t>
            </a:r>
            <a:endParaRPr lang="en-US" sz="2400" b="1" dirty="0"/>
          </a:p>
          <a:p>
            <a:pPr>
              <a:defRPr/>
            </a:pPr>
            <a:r>
              <a:rPr lang="en-US" sz="2400" dirty="0"/>
              <a:t>By [date], &lt;managers will be trained to support flexible work schedules, a walking meeting format, protocol for reimbursing employees for active transportation&gt; will be completed.</a:t>
            </a:r>
          </a:p>
          <a:p>
            <a:pPr marL="0" indent="0">
              <a:buNone/>
              <a:defRPr/>
            </a:pPr>
            <a:endParaRPr lang="en-US" b="1" dirty="0"/>
          </a:p>
        </p:txBody>
      </p:sp>
    </p:spTree>
    <p:extLst>
      <p:ext uri="{BB962C8B-B14F-4D97-AF65-F5344CB8AC3E}">
        <p14:creationId xmlns:p14="http://schemas.microsoft.com/office/powerpoint/2010/main" val="3534483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Plan</a:t>
            </a:r>
            <a:endParaRPr lang="en-US" dirty="0"/>
          </a:p>
        </p:txBody>
      </p:sp>
      <p:sp>
        <p:nvSpPr>
          <p:cNvPr id="3" name="Content Placeholder 2"/>
          <p:cNvSpPr>
            <a:spLocks noGrp="1"/>
          </p:cNvSpPr>
          <p:nvPr>
            <p:ph sz="half" idx="1"/>
          </p:nvPr>
        </p:nvSpPr>
        <p:spPr/>
        <p:txBody>
          <a:bodyPr>
            <a:normAutofit fontScale="77500" lnSpcReduction="20000"/>
          </a:bodyPr>
          <a:lstStyle/>
          <a:p>
            <a:pPr>
              <a:defRPr/>
            </a:pPr>
            <a:r>
              <a:rPr lang="en-US" sz="2400" dirty="0" smtClean="0"/>
              <a:t>Communicate </a:t>
            </a:r>
            <a:r>
              <a:rPr lang="en-US" sz="2400" dirty="0"/>
              <a:t>at least quarterly about opportunities for physical activity </a:t>
            </a:r>
          </a:p>
          <a:p>
            <a:pPr>
              <a:defRPr/>
            </a:pPr>
            <a:r>
              <a:rPr lang="en-US" sz="2400" dirty="0"/>
              <a:t>Set a positive/fun tone  </a:t>
            </a:r>
          </a:p>
          <a:p>
            <a:pPr>
              <a:defRPr/>
            </a:pPr>
            <a:r>
              <a:rPr lang="en-US" sz="2400" dirty="0"/>
              <a:t>Have leadership promote opportunities </a:t>
            </a:r>
          </a:p>
          <a:p>
            <a:pPr>
              <a:defRPr/>
            </a:pPr>
            <a:r>
              <a:rPr lang="en-US" sz="2400" dirty="0"/>
              <a:t>Use a variety of communication channels </a:t>
            </a:r>
          </a:p>
          <a:p>
            <a:pPr>
              <a:defRPr/>
            </a:pPr>
            <a:r>
              <a:rPr lang="en-US" sz="2400" dirty="0"/>
              <a:t>Focus on immediate benefits of physical activity: </a:t>
            </a:r>
            <a:endParaRPr lang="en-US" sz="2400" dirty="0" smtClean="0"/>
          </a:p>
          <a:p>
            <a:pPr lvl="1">
              <a:defRPr/>
            </a:pPr>
            <a:r>
              <a:rPr lang="en-US" sz="2000" dirty="0" smtClean="0"/>
              <a:t>increased energy </a:t>
            </a:r>
          </a:p>
          <a:p>
            <a:pPr lvl="1">
              <a:defRPr/>
            </a:pPr>
            <a:r>
              <a:rPr lang="en-US" sz="2000" dirty="0" smtClean="0"/>
              <a:t>reduced </a:t>
            </a:r>
            <a:r>
              <a:rPr lang="en-US" sz="2000" dirty="0"/>
              <a:t>stress </a:t>
            </a:r>
            <a:endParaRPr lang="en-US" sz="2000" dirty="0" smtClean="0"/>
          </a:p>
          <a:p>
            <a:pPr lvl="1">
              <a:defRPr/>
            </a:pPr>
            <a:r>
              <a:rPr lang="en-US" sz="2000" dirty="0" smtClean="0"/>
              <a:t>feeling better</a:t>
            </a:r>
            <a:endParaRPr lang="en-US" sz="2000" dirty="0"/>
          </a:p>
          <a:p>
            <a:pPr marL="0" indent="0">
              <a:buNone/>
              <a:defRPr/>
            </a:pPr>
            <a:r>
              <a:rPr lang="en-US" dirty="0"/>
              <a:t/>
            </a:r>
            <a:br>
              <a:rPr lang="en-US" dirty="0"/>
            </a:br>
            <a:endParaRPr lang="en-US" dirty="0"/>
          </a:p>
          <a:p>
            <a:endParaRPr lang="en-US" dirty="0"/>
          </a:p>
        </p:txBody>
      </p:sp>
      <p:sp>
        <p:nvSpPr>
          <p:cNvPr id="4" name="Content Placeholder 3"/>
          <p:cNvSpPr>
            <a:spLocks noGrp="1"/>
          </p:cNvSpPr>
          <p:nvPr>
            <p:ph sz="half" idx="2"/>
          </p:nvPr>
        </p:nvSpPr>
        <p:spPr/>
        <p:txBody>
          <a:bodyPr>
            <a:normAutofit/>
          </a:bodyPr>
          <a:lstStyle/>
          <a:p>
            <a:r>
              <a:rPr lang="en-US" altLang="en-US" sz="2000" dirty="0"/>
              <a:t>Educate employees about the longer-term benefits</a:t>
            </a:r>
          </a:p>
          <a:p>
            <a:r>
              <a:rPr lang="en-US" altLang="en-US" sz="2000" dirty="0"/>
              <a:t>Be honest with employees about why you are implementing the policy</a:t>
            </a:r>
          </a:p>
          <a:p>
            <a:r>
              <a:rPr lang="en-US" altLang="en-US" sz="2000" dirty="0"/>
              <a:t>Obtain (and communicate frequently) top management commitment to employees being active during the workday.</a:t>
            </a:r>
          </a:p>
          <a:p>
            <a:r>
              <a:rPr lang="en-US" altLang="en-US" sz="2000" dirty="0"/>
              <a:t>Remind employees that no one has to be active as a condition of </a:t>
            </a:r>
            <a:r>
              <a:rPr lang="en-US" altLang="en-US" sz="2000" dirty="0" smtClean="0"/>
              <a:t>employment</a:t>
            </a:r>
            <a:endParaRPr lang="en-US" altLang="en-US" sz="2000" dirty="0"/>
          </a:p>
        </p:txBody>
      </p:sp>
      <p:sp>
        <p:nvSpPr>
          <p:cNvPr id="6" name="Slide Number Placeholder 5"/>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3250094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Measure Change</a:t>
            </a:r>
            <a:endParaRPr lang="en-US" dirty="0"/>
          </a:p>
        </p:txBody>
      </p:sp>
      <p:graphicFrame>
        <p:nvGraphicFramePr>
          <p:cNvPr id="7" name="Content Placeholder 6" descr="Table has two columns and lists the type of measurement and in the second column the method used to meaure the change." title="Table How to Measure Change"/>
          <p:cNvGraphicFramePr>
            <a:graphicFrameLocks noGrp="1"/>
          </p:cNvGraphicFramePr>
          <p:nvPr>
            <p:ph idx="1"/>
            <p:extLst>
              <p:ext uri="{D42A27DB-BD31-4B8C-83A1-F6EECF244321}">
                <p14:modId xmlns:p14="http://schemas.microsoft.com/office/powerpoint/2010/main" val="3677498492"/>
              </p:ext>
            </p:extLst>
          </p:nvPr>
        </p:nvGraphicFramePr>
        <p:xfrm>
          <a:off x="838200" y="1469389"/>
          <a:ext cx="10515600" cy="422097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153676472"/>
                    </a:ext>
                  </a:extLst>
                </a:gridCol>
                <a:gridCol w="5257800">
                  <a:extLst>
                    <a:ext uri="{9D8B030D-6E8A-4147-A177-3AD203B41FA5}">
                      <a16:colId xmlns:a16="http://schemas.microsoft.com/office/drawing/2014/main" val="1665889744"/>
                    </a:ext>
                  </a:extLst>
                </a:gridCol>
              </a:tblGrid>
              <a:tr h="370840">
                <a:tc>
                  <a:txBody>
                    <a:bodyPr/>
                    <a:lstStyle/>
                    <a:p>
                      <a:r>
                        <a:rPr lang="en-US" dirty="0" smtClean="0"/>
                        <a:t>Type of Measurement</a:t>
                      </a:r>
                      <a:endParaRPr lang="en-US" dirty="0"/>
                    </a:p>
                  </a:txBody>
                  <a:tcPr/>
                </a:tc>
                <a:tc>
                  <a:txBody>
                    <a:bodyPr/>
                    <a:lstStyle/>
                    <a:p>
                      <a:r>
                        <a:rPr lang="en-US" dirty="0" smtClean="0"/>
                        <a:t>Method</a:t>
                      </a:r>
                      <a:endParaRPr lang="en-US" dirty="0"/>
                    </a:p>
                  </a:txBody>
                  <a:tcPr/>
                </a:tc>
                <a:extLst>
                  <a:ext uri="{0D108BD9-81ED-4DB2-BD59-A6C34878D82A}">
                    <a16:rowId xmlns:a16="http://schemas.microsoft.com/office/drawing/2014/main" val="1442111074"/>
                  </a:ext>
                </a:extLst>
              </a:tr>
              <a:tr h="370840">
                <a:tc>
                  <a:txBody>
                    <a:bodyPr/>
                    <a:lstStyle/>
                    <a:p>
                      <a:r>
                        <a:rPr lang="en-US" sz="1800" dirty="0" smtClean="0"/>
                        <a:t>Percentage</a:t>
                      </a:r>
                      <a:r>
                        <a:rPr lang="en-US" sz="1800" baseline="0" dirty="0" smtClean="0"/>
                        <a:t> of decrease in sedentary time</a:t>
                      </a:r>
                      <a:endParaRPr lang="en-US" sz="1800" dirty="0"/>
                    </a:p>
                  </a:txBody>
                  <a:tcPr/>
                </a:tc>
                <a:tc>
                  <a:txBody>
                    <a:bodyPr/>
                    <a:lstStyle/>
                    <a:p>
                      <a:r>
                        <a:rPr lang="en-US" sz="1800" dirty="0" smtClean="0"/>
                        <a:t>Health assessment over time</a:t>
                      </a:r>
                    </a:p>
                    <a:p>
                      <a:r>
                        <a:rPr lang="en-US" sz="1800" dirty="0" smtClean="0"/>
                        <a:t>Employee</a:t>
                      </a:r>
                      <a:r>
                        <a:rPr lang="en-US" sz="1800" baseline="0" dirty="0" smtClean="0"/>
                        <a:t> self report</a:t>
                      </a:r>
                      <a:endParaRPr lang="en-US" sz="1800" dirty="0"/>
                    </a:p>
                  </a:txBody>
                  <a:tcPr/>
                </a:tc>
                <a:extLst>
                  <a:ext uri="{0D108BD9-81ED-4DB2-BD59-A6C34878D82A}">
                    <a16:rowId xmlns:a16="http://schemas.microsoft.com/office/drawing/2014/main" val="1270777876"/>
                  </a:ext>
                </a:extLst>
              </a:tr>
              <a:tr h="370840">
                <a:tc>
                  <a:txBody>
                    <a:bodyPr/>
                    <a:lstStyle/>
                    <a:p>
                      <a:pPr marL="0" marR="0">
                        <a:lnSpc>
                          <a:spcPct val="115000"/>
                        </a:lnSpc>
                        <a:spcBef>
                          <a:spcPts val="100"/>
                        </a:spcBef>
                        <a:spcAft>
                          <a:spcPts val="100"/>
                        </a:spcAft>
                      </a:pPr>
                      <a:r>
                        <a:rPr kumimoji="0" lang="en-US" sz="1800" kern="1200" dirty="0">
                          <a:solidFill>
                            <a:schemeClr val="dk1"/>
                          </a:solidFill>
                          <a:effectLst/>
                          <a:latin typeface="+mn-lt"/>
                          <a:ea typeface="+mn-ea"/>
                          <a:cs typeface="+mn-cs"/>
                        </a:rPr>
                        <a:t>Percentage increase of physical activity opportunities available </a:t>
                      </a:r>
                    </a:p>
                  </a:txBody>
                  <a:tcPr marL="68580" marR="68580" marT="0" marB="0"/>
                </a:tc>
                <a:tc>
                  <a:txBody>
                    <a:bodyPr/>
                    <a:lstStyle/>
                    <a:p>
                      <a:pPr>
                        <a:lnSpc>
                          <a:spcPct val="115000"/>
                        </a:lnSpc>
                      </a:pPr>
                      <a:r>
                        <a:rPr kumimoji="0" lang="en-US" sz="1800" kern="1200" dirty="0" smtClean="0">
                          <a:solidFill>
                            <a:schemeClr val="dk1"/>
                          </a:solidFill>
                          <a:effectLst/>
                          <a:latin typeface="+mn-lt"/>
                          <a:ea typeface="+mn-ea"/>
                          <a:cs typeface="+mn-cs"/>
                        </a:rPr>
                        <a:t>Physical </a:t>
                      </a:r>
                      <a:r>
                        <a:rPr kumimoji="0" lang="en-US" sz="1800" kern="1200" dirty="0">
                          <a:solidFill>
                            <a:schemeClr val="dk1"/>
                          </a:solidFill>
                          <a:effectLst/>
                          <a:latin typeface="+mn-lt"/>
                          <a:ea typeface="+mn-ea"/>
                          <a:cs typeface="+mn-cs"/>
                        </a:rPr>
                        <a:t>activity opportunity numbers (before and after changes) </a:t>
                      </a:r>
                    </a:p>
                  </a:txBody>
                  <a:tcPr marL="68580" marR="68580" marT="0" marB="0"/>
                </a:tc>
                <a:extLst>
                  <a:ext uri="{0D108BD9-81ED-4DB2-BD59-A6C34878D82A}">
                    <a16:rowId xmlns:a16="http://schemas.microsoft.com/office/drawing/2014/main" val="2506014682"/>
                  </a:ext>
                </a:extLst>
              </a:tr>
              <a:tr h="370840">
                <a:tc>
                  <a:txBody>
                    <a:bodyPr/>
                    <a:lstStyle/>
                    <a:p>
                      <a:pPr marL="0" marR="0">
                        <a:lnSpc>
                          <a:spcPct val="115000"/>
                        </a:lnSpc>
                        <a:spcBef>
                          <a:spcPts val="100"/>
                        </a:spcBef>
                        <a:spcAft>
                          <a:spcPts val="100"/>
                        </a:spcAft>
                      </a:pPr>
                      <a:r>
                        <a:rPr kumimoji="0" lang="en-US" sz="1800" kern="1200" dirty="0">
                          <a:solidFill>
                            <a:schemeClr val="dk1"/>
                          </a:solidFill>
                          <a:effectLst/>
                          <a:latin typeface="+mn-lt"/>
                          <a:ea typeface="+mn-ea"/>
                          <a:cs typeface="+mn-cs"/>
                        </a:rPr>
                        <a:t>Usage change for physical activity opportunities </a:t>
                      </a:r>
                    </a:p>
                  </a:txBody>
                  <a:tcPr marL="68580" marR="68580" marT="0" marB="0"/>
                </a:tc>
                <a:tc>
                  <a:txBody>
                    <a:bodyPr/>
                    <a:lstStyle/>
                    <a:p>
                      <a:pPr marL="0" marR="0">
                        <a:lnSpc>
                          <a:spcPct val="115000"/>
                        </a:lnSpc>
                        <a:spcBef>
                          <a:spcPts val="100"/>
                        </a:spcBef>
                        <a:spcAft>
                          <a:spcPts val="100"/>
                        </a:spcAft>
                      </a:pPr>
                      <a:r>
                        <a:rPr kumimoji="0" lang="en-US" sz="1800" kern="1200" dirty="0">
                          <a:solidFill>
                            <a:schemeClr val="dk1"/>
                          </a:solidFill>
                          <a:effectLst/>
                          <a:latin typeface="+mn-lt"/>
                          <a:ea typeface="+mn-ea"/>
                          <a:cs typeface="+mn-cs"/>
                        </a:rPr>
                        <a:t>Usage numbers (before and after changes)</a:t>
                      </a:r>
                    </a:p>
                  </a:txBody>
                  <a:tcPr marL="68580" marR="68580" marT="0" marB="0"/>
                </a:tc>
                <a:extLst>
                  <a:ext uri="{0D108BD9-81ED-4DB2-BD59-A6C34878D82A}">
                    <a16:rowId xmlns:a16="http://schemas.microsoft.com/office/drawing/2014/main" val="3222440264"/>
                  </a:ext>
                </a:extLst>
              </a:tr>
              <a:tr h="370840">
                <a:tc>
                  <a:txBody>
                    <a:bodyPr/>
                    <a:lstStyle/>
                    <a:p>
                      <a:pPr marL="0" marR="0">
                        <a:lnSpc>
                          <a:spcPct val="115000"/>
                        </a:lnSpc>
                        <a:spcBef>
                          <a:spcPts val="100"/>
                        </a:spcBef>
                        <a:spcAft>
                          <a:spcPts val="100"/>
                        </a:spcAft>
                      </a:pPr>
                      <a:r>
                        <a:rPr kumimoji="0" lang="en-US" sz="1800" kern="1200" dirty="0">
                          <a:solidFill>
                            <a:schemeClr val="dk1"/>
                          </a:solidFill>
                          <a:effectLst/>
                          <a:latin typeface="+mn-lt"/>
                          <a:ea typeface="+mn-ea"/>
                          <a:cs typeface="+mn-cs"/>
                        </a:rPr>
                        <a:t>Percentage increase in promotion of physical activity opportunities</a:t>
                      </a:r>
                    </a:p>
                  </a:txBody>
                  <a:tcPr marL="68580" marR="68580" marT="0" marB="0"/>
                </a:tc>
                <a:tc>
                  <a:txBody>
                    <a:bodyPr/>
                    <a:lstStyle/>
                    <a:p>
                      <a:pPr marL="0" marR="0">
                        <a:lnSpc>
                          <a:spcPct val="115000"/>
                        </a:lnSpc>
                        <a:spcBef>
                          <a:spcPts val="100"/>
                        </a:spcBef>
                        <a:spcAft>
                          <a:spcPts val="100"/>
                        </a:spcAft>
                      </a:pPr>
                      <a:r>
                        <a:rPr kumimoji="0" lang="en-US" sz="1800" kern="1200" dirty="0">
                          <a:solidFill>
                            <a:schemeClr val="dk1"/>
                          </a:solidFill>
                          <a:effectLst/>
                          <a:latin typeface="+mn-lt"/>
                          <a:ea typeface="+mn-ea"/>
                          <a:cs typeface="+mn-cs"/>
                        </a:rPr>
                        <a:t>Promotions (before and after changes)</a:t>
                      </a:r>
                    </a:p>
                  </a:txBody>
                  <a:tcPr marL="68580" marR="68580" marT="0" marB="0"/>
                </a:tc>
                <a:extLst>
                  <a:ext uri="{0D108BD9-81ED-4DB2-BD59-A6C34878D82A}">
                    <a16:rowId xmlns:a16="http://schemas.microsoft.com/office/drawing/2014/main" val="279196435"/>
                  </a:ext>
                </a:extLst>
              </a:tr>
              <a:tr h="370840">
                <a:tc>
                  <a:txBody>
                    <a:bodyPr/>
                    <a:lstStyle/>
                    <a:p>
                      <a:pPr marL="0" marR="0">
                        <a:lnSpc>
                          <a:spcPct val="115000"/>
                        </a:lnSpc>
                        <a:spcBef>
                          <a:spcPts val="100"/>
                        </a:spcBef>
                        <a:spcAft>
                          <a:spcPts val="100"/>
                        </a:spcAft>
                      </a:pPr>
                      <a:r>
                        <a:rPr kumimoji="0" lang="en-US" sz="1800" kern="1200">
                          <a:solidFill>
                            <a:schemeClr val="dk1"/>
                          </a:solidFill>
                          <a:effectLst/>
                          <a:latin typeface="+mn-lt"/>
                          <a:ea typeface="+mn-ea"/>
                          <a:cs typeface="+mn-cs"/>
                        </a:rPr>
                        <a:t>Employee satisfaction with physical activity opportunities</a:t>
                      </a:r>
                    </a:p>
                  </a:txBody>
                  <a:tcPr marL="68580" marR="68580" marT="0" marB="0"/>
                </a:tc>
                <a:tc>
                  <a:txBody>
                    <a:bodyPr/>
                    <a:lstStyle/>
                    <a:p>
                      <a:pPr marL="0" marR="0">
                        <a:lnSpc>
                          <a:spcPct val="115000"/>
                        </a:lnSpc>
                        <a:spcBef>
                          <a:spcPts val="100"/>
                        </a:spcBef>
                        <a:spcAft>
                          <a:spcPts val="100"/>
                        </a:spcAft>
                      </a:pPr>
                      <a:r>
                        <a:rPr kumimoji="0" lang="en-US" sz="1800" kern="1200" dirty="0">
                          <a:solidFill>
                            <a:schemeClr val="dk1"/>
                          </a:solidFill>
                          <a:effectLst/>
                          <a:latin typeface="+mn-lt"/>
                          <a:ea typeface="+mn-ea"/>
                          <a:cs typeface="+mn-cs"/>
                        </a:rPr>
                        <a:t>Employee interest/satisfaction survey </a:t>
                      </a:r>
                    </a:p>
                  </a:txBody>
                  <a:tcPr marL="68580" marR="68580" marT="0" marB="0"/>
                </a:tc>
                <a:extLst>
                  <a:ext uri="{0D108BD9-81ED-4DB2-BD59-A6C34878D82A}">
                    <a16:rowId xmlns:a16="http://schemas.microsoft.com/office/drawing/2014/main" val="868384824"/>
                  </a:ext>
                </a:extLst>
              </a:tr>
              <a:tr h="370840">
                <a:tc>
                  <a:txBody>
                    <a:bodyPr/>
                    <a:lstStyle/>
                    <a:p>
                      <a:pPr marL="0" marR="0">
                        <a:lnSpc>
                          <a:spcPct val="115000"/>
                        </a:lnSpc>
                        <a:spcBef>
                          <a:spcPts val="100"/>
                        </a:spcBef>
                        <a:spcAft>
                          <a:spcPts val="100"/>
                        </a:spcAft>
                      </a:pPr>
                      <a:r>
                        <a:rPr kumimoji="0" lang="en-US" sz="1800" kern="1200" dirty="0">
                          <a:solidFill>
                            <a:schemeClr val="dk1"/>
                          </a:solidFill>
                          <a:effectLst/>
                          <a:latin typeface="+mn-lt"/>
                          <a:ea typeface="+mn-ea"/>
                          <a:cs typeface="+mn-cs"/>
                        </a:rPr>
                        <a:t>Creation of a physical activity policy, and regular </a:t>
                      </a:r>
                      <a:r>
                        <a:rPr kumimoji="0" lang="en-US" sz="1800" kern="1200" dirty="0" smtClean="0">
                          <a:solidFill>
                            <a:schemeClr val="dk1"/>
                          </a:solidFill>
                          <a:effectLst/>
                          <a:latin typeface="+mn-lt"/>
                          <a:ea typeface="+mn-ea"/>
                          <a:cs typeface="+mn-cs"/>
                        </a:rPr>
                        <a:t>quality </a:t>
                      </a:r>
                      <a:r>
                        <a:rPr kumimoji="0" lang="en-US" sz="1800" kern="1200" dirty="0">
                          <a:solidFill>
                            <a:schemeClr val="dk1"/>
                          </a:solidFill>
                          <a:effectLst/>
                          <a:latin typeface="+mn-lt"/>
                          <a:ea typeface="+mn-ea"/>
                          <a:cs typeface="+mn-cs"/>
                        </a:rPr>
                        <a:t>assurance checks on the commitments outlined in the policy</a:t>
                      </a:r>
                    </a:p>
                  </a:txBody>
                  <a:tcPr marL="68580" marR="68580" marT="0" marB="0"/>
                </a:tc>
                <a:tc>
                  <a:txBody>
                    <a:bodyPr/>
                    <a:lstStyle/>
                    <a:p>
                      <a:pPr marL="0" marR="0">
                        <a:lnSpc>
                          <a:spcPct val="115000"/>
                        </a:lnSpc>
                        <a:spcBef>
                          <a:spcPts val="100"/>
                        </a:spcBef>
                        <a:spcAft>
                          <a:spcPts val="100"/>
                        </a:spcAft>
                      </a:pPr>
                      <a:r>
                        <a:rPr kumimoji="0" lang="en-US" sz="1800" kern="1200" dirty="0">
                          <a:solidFill>
                            <a:schemeClr val="dk1"/>
                          </a:solidFill>
                          <a:effectLst/>
                          <a:latin typeface="+mn-lt"/>
                          <a:ea typeface="+mn-ea"/>
                          <a:cs typeface="+mn-cs"/>
                        </a:rPr>
                        <a:t>Human resources and leadership</a:t>
                      </a:r>
                    </a:p>
                  </a:txBody>
                  <a:tcPr marL="68580" marR="68580" marT="0" marB="0"/>
                </a:tc>
                <a:extLst>
                  <a:ext uri="{0D108BD9-81ED-4DB2-BD59-A6C34878D82A}">
                    <a16:rowId xmlns:a16="http://schemas.microsoft.com/office/drawing/2014/main" val="2484253859"/>
                  </a:ext>
                </a:extLst>
              </a:tr>
            </a:tbl>
          </a:graphicData>
        </a:graphic>
      </p:graphicFrame>
      <p:sp>
        <p:nvSpPr>
          <p:cNvPr id="4" name="Date Placeholder 3"/>
          <p:cNvSpPr>
            <a:spLocks noGrp="1"/>
          </p:cNvSpPr>
          <p:nvPr>
            <p:ph type="dt" sz="half" idx="10"/>
          </p:nvPr>
        </p:nvSpPr>
        <p:spPr/>
        <p:txBody>
          <a:bodyPr/>
          <a:lstStyle/>
          <a:p>
            <a:fld id="{824D5D47-1752-4D84-8BFB-C2F71A34C932}" type="datetime1">
              <a:rPr lang="en-US" smtClean="0"/>
              <a:t>6/20/2019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212696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Photo of woman smiling and riding her bike safely with a helmet on." title="Photo of Woman Riding Her Bik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13" b="7813"/>
          <a:stretch>
            <a:fillRect/>
          </a:stretch>
        </p:blipFill>
        <p:spPr>
          <a:xfrm>
            <a:off x="0" y="0"/>
            <a:ext cx="12192000" cy="6858001"/>
          </a:xfrm>
        </p:spPr>
      </p:pic>
      <p:sp>
        <p:nvSpPr>
          <p:cNvPr id="4" name="Title 3"/>
          <p:cNvSpPr>
            <a:spLocks noGrp="1"/>
          </p:cNvSpPr>
          <p:nvPr>
            <p:ph type="title"/>
          </p:nvPr>
        </p:nvSpPr>
        <p:spPr>
          <a:xfrm>
            <a:off x="7295322" y="1967948"/>
            <a:ext cx="4896678" cy="2067340"/>
          </a:xfrm>
        </p:spPr>
        <p:txBody>
          <a:bodyPr/>
          <a:lstStyle/>
          <a:p>
            <a:r>
              <a:rPr lang="en-US" sz="6600" dirty="0" smtClean="0"/>
              <a:t/>
            </a:r>
            <a:br>
              <a:rPr lang="en-US" sz="6600" dirty="0" smtClean="0"/>
            </a:br>
            <a:r>
              <a:rPr lang="en-US" sz="6600" dirty="0" smtClean="0"/>
              <a:t>SHIP Stories</a:t>
            </a:r>
            <a:br>
              <a:rPr lang="en-US" sz="6600" dirty="0" smtClean="0"/>
            </a:br>
            <a:endParaRPr lang="en-US" sz="6600" dirty="0"/>
          </a:p>
        </p:txBody>
      </p:sp>
    </p:spTree>
    <p:extLst>
      <p:ext uri="{BB962C8B-B14F-4D97-AF65-F5344CB8AC3E}">
        <p14:creationId xmlns:p14="http://schemas.microsoft.com/office/powerpoint/2010/main" val="2115516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KLN Enterprises in Perham</a:t>
            </a:r>
            <a:endParaRPr lang="en-US" dirty="0"/>
          </a:p>
        </p:txBody>
      </p:sp>
      <p:sp>
        <p:nvSpPr>
          <p:cNvPr id="3074" name="TextBox 1"/>
          <p:cNvSpPr txBox="1">
            <a:spLocks noChangeArrowheads="1"/>
          </p:cNvSpPr>
          <p:nvPr/>
        </p:nvSpPr>
        <p:spPr bwMode="auto">
          <a:xfrm>
            <a:off x="855028" y="191156"/>
            <a:ext cx="10481946" cy="5447645"/>
          </a:xfrm>
          <a:prstGeom prst="rect">
            <a:avLst/>
          </a:prstGeom>
          <a:noFill/>
          <a:ln w="9525">
            <a:noFill/>
            <a:miter lim="800000"/>
            <a:headEnd/>
            <a:tailEnd/>
          </a:ln>
        </p:spPr>
        <p:txBody>
          <a:bodyPr wrap="square">
            <a:spAutoFit/>
          </a:bodyPr>
          <a:lstStyle/>
          <a:p>
            <a:pPr>
              <a:defRPr/>
            </a:pPr>
            <a:endParaRPr lang="en-US" dirty="0">
              <a:latin typeface="Calibri" pitchFamily="34" charset="0"/>
              <a:cs typeface="Arial" charset="0"/>
            </a:endParaRPr>
          </a:p>
          <a:p>
            <a:pPr>
              <a:defRPr/>
            </a:pPr>
            <a:r>
              <a:rPr lang="en-US" sz="2400" b="1" dirty="0">
                <a:solidFill>
                  <a:schemeClr val="accent6">
                    <a:lumMod val="75000"/>
                  </a:schemeClr>
                </a:solidFill>
                <a:cs typeface="Arial" charset="0"/>
              </a:rPr>
              <a:t>SHIP Worksite Wellness Initiatives: </a:t>
            </a:r>
            <a:endParaRPr lang="en-US" sz="2400" b="1" dirty="0" smtClean="0">
              <a:solidFill>
                <a:schemeClr val="accent6">
                  <a:lumMod val="75000"/>
                </a:schemeClr>
              </a:solidFill>
              <a:cs typeface="Arial" charset="0"/>
            </a:endParaRPr>
          </a:p>
          <a:p>
            <a:pPr>
              <a:defRPr/>
            </a:pPr>
            <a:endParaRPr lang="en-US" sz="2400" b="1" dirty="0">
              <a:solidFill>
                <a:schemeClr val="accent6">
                  <a:lumMod val="75000"/>
                </a:schemeClr>
              </a:solidFill>
              <a:cs typeface="Arial" charset="0"/>
            </a:endParaRPr>
          </a:p>
          <a:p>
            <a:pPr marL="800100" lvl="1" indent="-342900">
              <a:buFont typeface="Arial" panose="020B0604020202020204" pitchFamily="34" charset="0"/>
              <a:buChar char="•"/>
              <a:defRPr/>
            </a:pPr>
            <a:r>
              <a:rPr lang="en-US" sz="2400" dirty="0">
                <a:cs typeface="Arial" charset="0"/>
              </a:rPr>
              <a:t> Each location has their own wellness committee </a:t>
            </a:r>
            <a:r>
              <a:rPr lang="en-US" sz="2400" dirty="0" smtClean="0">
                <a:cs typeface="Arial" charset="0"/>
              </a:rPr>
              <a:t>that </a:t>
            </a:r>
            <a:r>
              <a:rPr lang="en-US" sz="2400" dirty="0">
                <a:cs typeface="Arial" charset="0"/>
              </a:rPr>
              <a:t>meets </a:t>
            </a:r>
            <a:r>
              <a:rPr lang="en-US" sz="2400" dirty="0" smtClean="0">
                <a:cs typeface="Arial" charset="0"/>
              </a:rPr>
              <a:t>monthly</a:t>
            </a:r>
            <a:endParaRPr lang="en-US" sz="2400" dirty="0">
              <a:cs typeface="Arial" charset="0"/>
            </a:endParaRPr>
          </a:p>
          <a:p>
            <a:pPr marL="800100" lvl="1" indent="-342900">
              <a:buFont typeface="Arial" panose="020B0604020202020204" pitchFamily="34" charset="0"/>
              <a:buChar char="•"/>
              <a:defRPr/>
            </a:pPr>
            <a:r>
              <a:rPr lang="en-US" sz="2400" dirty="0">
                <a:cs typeface="Arial" charset="0"/>
              </a:rPr>
              <a:t> Healthier options in vending</a:t>
            </a:r>
          </a:p>
          <a:p>
            <a:pPr marL="800100" lvl="1" indent="-342900">
              <a:buFont typeface="Arial" panose="020B0604020202020204" pitchFamily="34" charset="0"/>
              <a:buChar char="•"/>
              <a:defRPr/>
            </a:pPr>
            <a:r>
              <a:rPr lang="en-US" sz="2400" dirty="0">
                <a:cs typeface="Arial" charset="0"/>
              </a:rPr>
              <a:t> Walking Wednesdays</a:t>
            </a:r>
          </a:p>
          <a:p>
            <a:pPr marL="800100" lvl="1" indent="-342900">
              <a:buFont typeface="Arial" panose="020B0604020202020204" pitchFamily="34" charset="0"/>
              <a:buChar char="•"/>
              <a:defRPr/>
            </a:pPr>
            <a:r>
              <a:rPr lang="en-US" sz="2400" dirty="0">
                <a:cs typeface="Arial" charset="0"/>
              </a:rPr>
              <a:t> Gym </a:t>
            </a:r>
            <a:r>
              <a:rPr lang="en-US" sz="2400" dirty="0" smtClean="0">
                <a:cs typeface="Arial" charset="0"/>
              </a:rPr>
              <a:t>reimbursement</a:t>
            </a:r>
            <a:endParaRPr lang="en-US" sz="2400" dirty="0">
              <a:cs typeface="Arial" charset="0"/>
            </a:endParaRPr>
          </a:p>
          <a:p>
            <a:pPr marL="800100" lvl="1" indent="-342900">
              <a:buFont typeface="Arial" panose="020B0604020202020204" pitchFamily="34" charset="0"/>
              <a:buChar char="•"/>
              <a:defRPr/>
            </a:pPr>
            <a:r>
              <a:rPr lang="en-US" sz="2400" dirty="0">
                <a:cs typeface="Arial" charset="0"/>
              </a:rPr>
              <a:t> </a:t>
            </a:r>
            <a:r>
              <a:rPr lang="en-US" sz="2400" dirty="0" smtClean="0">
                <a:cs typeface="Arial" charset="0"/>
              </a:rPr>
              <a:t>Healthy </a:t>
            </a:r>
            <a:r>
              <a:rPr lang="en-US" sz="2400" dirty="0">
                <a:cs typeface="Arial" charset="0"/>
              </a:rPr>
              <a:t>Snack Day</a:t>
            </a:r>
          </a:p>
          <a:p>
            <a:pPr marL="800100" lvl="1" indent="-342900">
              <a:buFont typeface="Arial" panose="020B0604020202020204" pitchFamily="34" charset="0"/>
              <a:buChar char="•"/>
              <a:defRPr/>
            </a:pPr>
            <a:r>
              <a:rPr lang="en-US" sz="2400" dirty="0">
                <a:cs typeface="Arial" charset="0"/>
              </a:rPr>
              <a:t> Wellness </a:t>
            </a:r>
            <a:r>
              <a:rPr lang="en-US" sz="2400" dirty="0" smtClean="0">
                <a:cs typeface="Arial" charset="0"/>
              </a:rPr>
              <a:t>bulletin </a:t>
            </a:r>
            <a:r>
              <a:rPr lang="en-US" sz="2400" dirty="0">
                <a:cs typeface="Arial" charset="0"/>
              </a:rPr>
              <a:t>b</a:t>
            </a:r>
            <a:r>
              <a:rPr lang="en-US" sz="2400" dirty="0" smtClean="0">
                <a:cs typeface="Arial" charset="0"/>
              </a:rPr>
              <a:t>oard</a:t>
            </a:r>
            <a:endParaRPr lang="en-US" sz="2400" dirty="0">
              <a:cs typeface="Arial" charset="0"/>
            </a:endParaRPr>
          </a:p>
          <a:p>
            <a:pPr marL="800100" lvl="1" indent="-342900">
              <a:buFont typeface="Arial" panose="020B0604020202020204" pitchFamily="34" charset="0"/>
              <a:buChar char="•"/>
              <a:defRPr/>
            </a:pPr>
            <a:r>
              <a:rPr lang="en-US" sz="2400" dirty="0">
                <a:cs typeface="Arial" charset="0"/>
              </a:rPr>
              <a:t> Wellness coordinator also a Wellness Coach for company</a:t>
            </a:r>
          </a:p>
          <a:p>
            <a:pPr lvl="1">
              <a:buFontTx/>
              <a:buChar char="-"/>
              <a:defRPr/>
            </a:pPr>
            <a:endParaRPr lang="en-US" sz="2400" dirty="0">
              <a:cs typeface="Arial" charset="0"/>
            </a:endParaRPr>
          </a:p>
          <a:p>
            <a:pPr>
              <a:defRPr/>
            </a:pPr>
            <a:endParaRPr lang="en-US" dirty="0">
              <a:latin typeface="Calibri" pitchFamily="34" charset="0"/>
              <a:cs typeface="Arial" charset="0"/>
            </a:endParaRPr>
          </a:p>
          <a:p>
            <a:pPr>
              <a:defRPr/>
            </a:pPr>
            <a:endParaRPr lang="en-US" dirty="0">
              <a:latin typeface="Calibri" pitchFamily="34" charset="0"/>
              <a:cs typeface="Arial" charset="0"/>
            </a:endParaRPr>
          </a:p>
          <a:p>
            <a:pPr>
              <a:defRPr/>
            </a:pPr>
            <a:endParaRPr lang="en-US" dirty="0">
              <a:latin typeface="Calibri" pitchFamily="34" charset="0"/>
              <a:cs typeface="Arial" charset="0"/>
            </a:endParaRPr>
          </a:p>
          <a:p>
            <a:pPr>
              <a:defRPr/>
            </a:pPr>
            <a:endParaRPr lang="en-US" dirty="0">
              <a:latin typeface="Calibri" pitchFamily="34" charset="0"/>
              <a:cs typeface="Arial" charset="0"/>
            </a:endParaRPr>
          </a:p>
          <a:p>
            <a:pPr>
              <a:defRPr/>
            </a:pPr>
            <a:endParaRPr lang="en-US" dirty="0">
              <a:latin typeface="Calibri" pitchFamily="34" charset="0"/>
              <a:cs typeface="Arial" charset="0"/>
            </a:endParaRPr>
          </a:p>
        </p:txBody>
      </p:sp>
    </p:spTree>
    <p:extLst>
      <p:ext uri="{BB962C8B-B14F-4D97-AF65-F5344CB8AC3E}">
        <p14:creationId xmlns:p14="http://schemas.microsoft.com/office/powerpoint/2010/main" val="657330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Telemetry Systems (ATS)</a:t>
            </a:r>
            <a:endParaRPr lang="en-US" dirty="0"/>
          </a:p>
        </p:txBody>
      </p:sp>
      <p:sp>
        <p:nvSpPr>
          <p:cNvPr id="4098" name="TextBox 1"/>
          <p:cNvSpPr txBox="1">
            <a:spLocks noChangeArrowheads="1"/>
          </p:cNvSpPr>
          <p:nvPr/>
        </p:nvSpPr>
        <p:spPr bwMode="auto">
          <a:xfrm>
            <a:off x="743779" y="467140"/>
            <a:ext cx="10704443" cy="4478149"/>
          </a:xfrm>
          <a:prstGeom prst="rect">
            <a:avLst/>
          </a:prstGeom>
          <a:noFill/>
          <a:ln w="9525">
            <a:noFill/>
            <a:miter lim="800000"/>
            <a:headEnd/>
            <a:tailEnd/>
          </a:ln>
        </p:spPr>
        <p:txBody>
          <a:bodyPr wrap="square">
            <a:spAutoFit/>
          </a:bodyPr>
          <a:lstStyle/>
          <a:p>
            <a:pPr>
              <a:defRPr/>
            </a:pPr>
            <a:endParaRPr lang="en-US" dirty="0">
              <a:latin typeface="Calibri" pitchFamily="34" charset="0"/>
              <a:cs typeface="Arial" charset="0"/>
            </a:endParaRPr>
          </a:p>
          <a:p>
            <a:pPr>
              <a:defRPr/>
            </a:pPr>
            <a:r>
              <a:rPr lang="en-US" sz="2500" b="1" dirty="0">
                <a:solidFill>
                  <a:schemeClr val="accent6">
                    <a:lumMod val="75000"/>
                  </a:schemeClr>
                </a:solidFill>
                <a:cs typeface="Arial" charset="0"/>
              </a:rPr>
              <a:t>SHIP Worksite Wellness Initiatives: </a:t>
            </a:r>
          </a:p>
          <a:p>
            <a:pPr>
              <a:defRPr/>
            </a:pPr>
            <a:endParaRPr lang="en-US" dirty="0">
              <a:cs typeface="Arial" charset="0"/>
            </a:endParaRPr>
          </a:p>
          <a:p>
            <a:pPr>
              <a:buFontTx/>
              <a:buChar char="-"/>
              <a:defRPr/>
            </a:pPr>
            <a:r>
              <a:rPr lang="en-US" sz="2400" dirty="0">
                <a:cs typeface="Arial" charset="0"/>
              </a:rPr>
              <a:t>Worksite Wellness Coordinator and created a wellness committee</a:t>
            </a:r>
          </a:p>
          <a:p>
            <a:pPr>
              <a:buFontTx/>
              <a:buChar char="-"/>
              <a:defRPr/>
            </a:pPr>
            <a:r>
              <a:rPr lang="en-US" sz="2400" dirty="0">
                <a:cs typeface="Arial" charset="0"/>
              </a:rPr>
              <a:t> Developed a toolkit, </a:t>
            </a:r>
            <a:r>
              <a:rPr lang="en-US" sz="2400" dirty="0" smtClean="0">
                <a:cs typeface="Arial" charset="0"/>
              </a:rPr>
              <a:t>assessments, </a:t>
            </a:r>
            <a:r>
              <a:rPr lang="en-US" sz="2400" dirty="0">
                <a:cs typeface="Arial" charset="0"/>
              </a:rPr>
              <a:t>and activity guidelines for ATS’s new committee:</a:t>
            </a:r>
          </a:p>
          <a:p>
            <a:pPr marL="800100" lvl="1" indent="-342900">
              <a:buFont typeface="Arial" panose="020B0604020202020204" pitchFamily="34" charset="0"/>
              <a:buChar char="•"/>
              <a:defRPr/>
            </a:pPr>
            <a:r>
              <a:rPr lang="en-US" sz="2400" dirty="0">
                <a:cs typeface="Arial" charset="0"/>
              </a:rPr>
              <a:t>  Friendly weight loss challenges</a:t>
            </a:r>
          </a:p>
          <a:p>
            <a:pPr marL="800100" lvl="1" indent="-342900">
              <a:buFont typeface="Arial" panose="020B0604020202020204" pitchFamily="34" charset="0"/>
              <a:buChar char="•"/>
              <a:defRPr/>
            </a:pPr>
            <a:r>
              <a:rPr lang="en-US" sz="2400" dirty="0">
                <a:cs typeface="Arial" charset="0"/>
              </a:rPr>
              <a:t>  Healthy lunch options</a:t>
            </a:r>
          </a:p>
          <a:p>
            <a:pPr marL="800100" lvl="1" indent="-342900">
              <a:buFont typeface="Arial" panose="020B0604020202020204" pitchFamily="34" charset="0"/>
              <a:buChar char="•"/>
              <a:defRPr/>
            </a:pPr>
            <a:r>
              <a:rPr lang="en-US" sz="2400" dirty="0">
                <a:cs typeface="Arial" charset="0"/>
              </a:rPr>
              <a:t>  Access to on-site workout room</a:t>
            </a:r>
          </a:p>
          <a:p>
            <a:pPr marL="800100" lvl="1" indent="-342900">
              <a:buFont typeface="Arial" panose="020B0604020202020204" pitchFamily="34" charset="0"/>
              <a:buChar char="•"/>
              <a:defRPr/>
            </a:pPr>
            <a:r>
              <a:rPr lang="en-US" sz="2400" dirty="0">
                <a:cs typeface="Arial" charset="0"/>
              </a:rPr>
              <a:t>  Fruit/Veggie trays</a:t>
            </a:r>
          </a:p>
          <a:p>
            <a:pPr>
              <a:defRPr/>
            </a:pPr>
            <a:endParaRPr lang="en-US" sz="2000" i="1" dirty="0">
              <a:solidFill>
                <a:schemeClr val="accent6">
                  <a:lumMod val="75000"/>
                </a:schemeClr>
              </a:solidFill>
              <a:cs typeface="Arial" charset="0"/>
            </a:endParaRPr>
          </a:p>
          <a:p>
            <a:pPr algn="ctr">
              <a:defRPr/>
            </a:pPr>
            <a:r>
              <a:rPr lang="en-US" sz="2000" i="1" dirty="0">
                <a:solidFill>
                  <a:schemeClr val="accent6">
                    <a:lumMod val="75000"/>
                  </a:schemeClr>
                </a:solidFill>
                <a:cs typeface="Arial" charset="0"/>
              </a:rPr>
              <a:t>In 2012, 61% of employees have increased their physical activity (with nearly 85% participating in committee provided activities), 52% have increased their intake of fruits and </a:t>
            </a:r>
            <a:r>
              <a:rPr lang="en-US" sz="2000" i="1" dirty="0" smtClean="0">
                <a:solidFill>
                  <a:schemeClr val="accent6">
                    <a:lumMod val="75000"/>
                  </a:schemeClr>
                </a:solidFill>
                <a:cs typeface="Arial" charset="0"/>
              </a:rPr>
              <a:t>vegetables </a:t>
            </a:r>
            <a:r>
              <a:rPr lang="en-US" sz="2000" i="1" dirty="0">
                <a:solidFill>
                  <a:schemeClr val="accent6">
                    <a:lumMod val="75000"/>
                  </a:schemeClr>
                </a:solidFill>
                <a:cs typeface="Arial" charset="0"/>
              </a:rPr>
              <a:t>and 52% have decreased their intake of high-fat foods.</a:t>
            </a:r>
          </a:p>
        </p:txBody>
      </p:sp>
    </p:spTree>
    <p:extLst>
      <p:ext uri="{BB962C8B-B14F-4D97-AF65-F5344CB8AC3E}">
        <p14:creationId xmlns:p14="http://schemas.microsoft.com/office/powerpoint/2010/main" val="1876825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 Food Group (DFG)</a:t>
            </a:r>
            <a:endParaRPr lang="en-US" dirty="0"/>
          </a:p>
        </p:txBody>
      </p:sp>
      <p:sp>
        <p:nvSpPr>
          <p:cNvPr id="5122" name="TextBox 1"/>
          <p:cNvSpPr txBox="1">
            <a:spLocks noChangeArrowheads="1"/>
          </p:cNvSpPr>
          <p:nvPr/>
        </p:nvSpPr>
        <p:spPr bwMode="auto">
          <a:xfrm>
            <a:off x="228600" y="304800"/>
            <a:ext cx="11757991" cy="4801314"/>
          </a:xfrm>
          <a:prstGeom prst="rect">
            <a:avLst/>
          </a:prstGeom>
          <a:noFill/>
          <a:ln w="9525">
            <a:noFill/>
            <a:miter lim="800000"/>
            <a:headEnd/>
            <a:tailEnd/>
          </a:ln>
        </p:spPr>
        <p:txBody>
          <a:bodyPr wrap="square">
            <a:spAutoFit/>
          </a:bodyPr>
          <a:lstStyle/>
          <a:p>
            <a:pPr>
              <a:defRPr/>
            </a:pPr>
            <a:r>
              <a:rPr lang="en-US" dirty="0" smtClean="0">
                <a:latin typeface="Calibri" pitchFamily="34" charset="0"/>
                <a:cs typeface="Arial" charset="0"/>
              </a:rPr>
              <a:t> </a:t>
            </a:r>
            <a:endParaRPr lang="en-US" dirty="0">
              <a:latin typeface="Calibri" pitchFamily="34" charset="0"/>
              <a:cs typeface="Arial" charset="0"/>
            </a:endParaRPr>
          </a:p>
          <a:p>
            <a:pPr>
              <a:defRPr/>
            </a:pPr>
            <a:r>
              <a:rPr lang="en-US" sz="2400" b="1" dirty="0">
                <a:solidFill>
                  <a:schemeClr val="accent6">
                    <a:lumMod val="75000"/>
                  </a:schemeClr>
                </a:solidFill>
                <a:cs typeface="Arial" charset="0"/>
              </a:rPr>
              <a:t>SHIP Worksite Wellness Initiatives: </a:t>
            </a:r>
          </a:p>
          <a:p>
            <a:pPr>
              <a:defRPr/>
            </a:pPr>
            <a:endParaRPr lang="en-US" sz="2400" dirty="0">
              <a:cs typeface="Arial" charset="0"/>
            </a:endParaRPr>
          </a:p>
          <a:p>
            <a:pPr>
              <a:buFontTx/>
              <a:buChar char="-"/>
              <a:defRPr/>
            </a:pPr>
            <a:r>
              <a:rPr lang="en-US" sz="2400" dirty="0">
                <a:cs typeface="Arial" charset="0"/>
              </a:rPr>
              <a:t>Partnered with Anytime Fitness Center to offer reduced membership rates and run employee exercise programs before and after work. </a:t>
            </a:r>
          </a:p>
          <a:p>
            <a:pPr>
              <a:buFontTx/>
              <a:buChar char="-"/>
              <a:defRPr/>
            </a:pPr>
            <a:r>
              <a:rPr lang="en-US" sz="2400" dirty="0">
                <a:cs typeface="Arial" charset="0"/>
              </a:rPr>
              <a:t>Healthier vending machines</a:t>
            </a:r>
          </a:p>
          <a:p>
            <a:pPr>
              <a:buFontTx/>
              <a:buChar char="-"/>
              <a:defRPr/>
            </a:pPr>
            <a:r>
              <a:rPr lang="en-US" sz="2400" dirty="0">
                <a:cs typeface="Arial" charset="0"/>
              </a:rPr>
              <a:t> Tobacco-Free grounds with tobacco cessation support for employees.</a:t>
            </a:r>
          </a:p>
          <a:p>
            <a:pPr>
              <a:buFontTx/>
              <a:buChar char="-"/>
              <a:defRPr/>
            </a:pPr>
            <a:endParaRPr lang="en-US" sz="2400" dirty="0">
              <a:cs typeface="Arial" charset="0"/>
            </a:endParaRPr>
          </a:p>
          <a:p>
            <a:pPr>
              <a:buFontTx/>
              <a:buChar char="-"/>
              <a:defRPr/>
            </a:pPr>
            <a:endParaRPr lang="en-US" sz="2400" dirty="0">
              <a:cs typeface="Arial" charset="0"/>
            </a:endParaRPr>
          </a:p>
          <a:p>
            <a:pPr algn="ctr">
              <a:defRPr/>
            </a:pPr>
            <a:r>
              <a:rPr lang="en-US" sz="2400" i="1" dirty="0">
                <a:solidFill>
                  <a:schemeClr val="accent6">
                    <a:lumMod val="75000"/>
                  </a:schemeClr>
                </a:solidFill>
                <a:cs typeface="Arial" charset="0"/>
              </a:rPr>
              <a:t>Poultry processing plant with 80% of the DFG employees being Latino </a:t>
            </a:r>
          </a:p>
          <a:p>
            <a:pPr algn="ctr">
              <a:defRPr/>
            </a:pPr>
            <a:r>
              <a:rPr lang="en-US" sz="2400" i="1" dirty="0">
                <a:solidFill>
                  <a:schemeClr val="accent6">
                    <a:lumMod val="75000"/>
                  </a:schemeClr>
                </a:solidFill>
                <a:cs typeface="Arial" charset="0"/>
              </a:rPr>
              <a:t>and 10% Asian. </a:t>
            </a:r>
          </a:p>
          <a:p>
            <a:pPr>
              <a:buFontTx/>
              <a:buChar char="-"/>
              <a:defRPr/>
            </a:pPr>
            <a:endParaRPr lang="en-US" sz="2400" dirty="0">
              <a:latin typeface="Calibri" pitchFamily="34" charset="0"/>
              <a:cs typeface="Arial" charset="0"/>
            </a:endParaRPr>
          </a:p>
          <a:p>
            <a:pPr>
              <a:defRPr/>
            </a:pPr>
            <a:endParaRPr lang="en-US" sz="2400" dirty="0">
              <a:latin typeface="Calibri" pitchFamily="34" charset="0"/>
              <a:cs typeface="Arial" charset="0"/>
            </a:endParaRPr>
          </a:p>
        </p:txBody>
      </p:sp>
    </p:spTree>
    <p:extLst>
      <p:ext uri="{BB962C8B-B14F-4D97-AF65-F5344CB8AC3E}">
        <p14:creationId xmlns:p14="http://schemas.microsoft.com/office/powerpoint/2010/main" val="697925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87736" y="1438507"/>
            <a:ext cx="9488245" cy="2219093"/>
          </a:xfrm>
        </p:spPr>
        <p:txBody>
          <a:bodyPr/>
          <a:lstStyle/>
          <a:p>
            <a:r>
              <a:rPr lang="en-US" i="1" dirty="0" smtClean="0"/>
              <a:t>“It is the small changes over a long period of time that will make and impact.”</a:t>
            </a:r>
            <a:endParaRPr lang="en-US" i="1" dirty="0"/>
          </a:p>
        </p:txBody>
      </p:sp>
      <p:sp>
        <p:nvSpPr>
          <p:cNvPr id="8" name="Text Placeholder 7"/>
          <p:cNvSpPr>
            <a:spLocks noGrp="1"/>
          </p:cNvSpPr>
          <p:nvPr>
            <p:ph type="body" sz="quarter" idx="13"/>
          </p:nvPr>
        </p:nvSpPr>
        <p:spPr>
          <a:xfrm>
            <a:off x="1387736" y="4126416"/>
            <a:ext cx="9488245" cy="1015739"/>
          </a:xfrm>
        </p:spPr>
        <p:txBody>
          <a:bodyPr/>
          <a:lstStyle/>
          <a:p>
            <a:pPr lvl="0"/>
            <a:r>
              <a:rPr lang="en-US" dirty="0"/>
              <a:t>- </a:t>
            </a:r>
            <a:r>
              <a:rPr lang="en-US" dirty="0" smtClean="0"/>
              <a:t>Marni Moch, Wellness Coordinator for KLN</a:t>
            </a:r>
            <a:endParaRPr lang="en-US" dirty="0"/>
          </a:p>
        </p:txBody>
      </p:sp>
      <p:sp>
        <p:nvSpPr>
          <p:cNvPr id="4" name="Date Placeholder 3"/>
          <p:cNvSpPr>
            <a:spLocks noGrp="1"/>
          </p:cNvSpPr>
          <p:nvPr>
            <p:ph type="dt" sz="half" idx="11"/>
          </p:nvPr>
        </p:nvSpPr>
        <p:spPr/>
        <p:txBody>
          <a:bodyPr/>
          <a:lstStyle/>
          <a:p>
            <a:fld id="{276FB33B-BCEE-4E25-B97B-A564B0E1024B}" type="datetime1">
              <a:rPr lang="en-US" smtClean="0"/>
              <a:t>6/20/2019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17</a:t>
            </a:fld>
            <a:endParaRPr lang="en-US" dirty="0"/>
          </a:p>
        </p:txBody>
      </p:sp>
    </p:spTree>
    <p:extLst>
      <p:ext uri="{BB962C8B-B14F-4D97-AF65-F5344CB8AC3E}">
        <p14:creationId xmlns:p14="http://schemas.microsoft.com/office/powerpoint/2010/main" val="3783210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Title 6"/>
          <p:cNvSpPr>
            <a:spLocks noGrp="1"/>
          </p:cNvSpPr>
          <p:nvPr>
            <p:ph type="title"/>
          </p:nvPr>
        </p:nvSpPr>
        <p:spPr>
          <a:xfrm>
            <a:off x="838200" y="2212733"/>
            <a:ext cx="10515600" cy="1472163"/>
          </a:xfrm>
        </p:spPr>
        <p:txBody>
          <a:bodyPr/>
          <a:lstStyle/>
          <a:p>
            <a:r>
              <a:rPr lang="en-US" dirty="0" smtClean="0"/>
              <a:t>Thank you!</a:t>
            </a:r>
            <a:endParaRPr lang="en-US" dirty="0"/>
          </a:p>
        </p:txBody>
      </p:sp>
      <p:sp>
        <p:nvSpPr>
          <p:cNvPr id="8" name="Text Placeholder 7"/>
          <p:cNvSpPr>
            <a:spLocks noGrp="1"/>
          </p:cNvSpPr>
          <p:nvPr>
            <p:ph type="body" sz="quarter" idx="13"/>
          </p:nvPr>
        </p:nvSpPr>
        <p:spPr>
          <a:xfrm>
            <a:off x="838200" y="3684897"/>
            <a:ext cx="10515600" cy="2517600"/>
          </a:xfrm>
        </p:spPr>
        <p:txBody>
          <a:bodyPr/>
          <a:lstStyle/>
          <a:p>
            <a:r>
              <a:rPr lang="en-US" sz="2700" b="1" dirty="0" err="1" smtClean="0"/>
              <a:t>Firstname</a:t>
            </a:r>
            <a:r>
              <a:rPr lang="en-US" sz="2700" b="1" dirty="0" smtClean="0"/>
              <a:t> </a:t>
            </a:r>
            <a:r>
              <a:rPr lang="en-US" sz="2700" b="1" dirty="0" err="1" smtClean="0"/>
              <a:t>Lastname</a:t>
            </a:r>
            <a:endParaRPr lang="en-US" sz="2700" b="1" dirty="0" smtClean="0"/>
          </a:p>
          <a:p>
            <a:r>
              <a:rPr lang="en-US" sz="2200" i="1" dirty="0" smtClean="0"/>
              <a:t>firstname.lastname@state.mn.us</a:t>
            </a:r>
          </a:p>
          <a:p>
            <a:r>
              <a:rPr lang="en-US" sz="2200" dirty="0" smtClean="0"/>
              <a:t>555-555-5555</a:t>
            </a:r>
            <a:endParaRPr lang="en-US" sz="2200" dirty="0"/>
          </a:p>
        </p:txBody>
      </p:sp>
      <p:pic>
        <p:nvPicPr>
          <p:cNvPr id="9" name="Picture 8" descr="Statewide Health Improvement Partnershi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677" y="146521"/>
            <a:ext cx="1791502" cy="1433202"/>
          </a:xfrm>
          <a:prstGeom prst="rect">
            <a:avLst/>
          </a:prstGeom>
        </p:spPr>
      </p:pic>
      <p:pic>
        <p:nvPicPr>
          <p:cNvPr id="10" name="Picture 9" descr="Minnesota Department of Healt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677" y="6289536"/>
            <a:ext cx="2388843" cy="342885"/>
          </a:xfrm>
          <a:prstGeom prst="rect">
            <a:avLst/>
          </a:prstGeom>
        </p:spPr>
      </p:pic>
    </p:spTree>
    <p:extLst>
      <p:ext uri="{BB962C8B-B14F-4D97-AF65-F5344CB8AC3E}">
        <p14:creationId xmlns:p14="http://schemas.microsoft.com/office/powerpoint/2010/main" val="1777619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Support Physical Activity in the Workplace</a:t>
            </a:r>
            <a:endParaRPr lang="en-US" dirty="0"/>
          </a:p>
        </p:txBody>
      </p:sp>
      <p:pic>
        <p:nvPicPr>
          <p:cNvPr id="11" name="Picture Placeholder 10" descr="Photo shows highway signs with arrows that point in the direction of a Healthy Life" title="Photo pointing to a Healthy Lif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5282" b="15282"/>
          <a:stretch>
            <a:fillRect/>
          </a:stretch>
        </p:blipFill>
        <p:spPr/>
      </p:pic>
      <p:sp>
        <p:nvSpPr>
          <p:cNvPr id="7" name="Content Placeholder 6"/>
          <p:cNvSpPr>
            <a:spLocks noGrp="1"/>
          </p:cNvSpPr>
          <p:nvPr>
            <p:ph idx="1"/>
          </p:nvPr>
        </p:nvSpPr>
        <p:spPr>
          <a:xfrm>
            <a:off x="0" y="3361109"/>
            <a:ext cx="5683624" cy="2858714"/>
          </a:xfrm>
        </p:spPr>
        <p:txBody>
          <a:bodyPr/>
          <a:lstStyle/>
          <a:p>
            <a:pPr marL="457200" indent="0">
              <a:buNone/>
            </a:pPr>
            <a:r>
              <a:rPr lang="en-US" dirty="0" smtClean="0"/>
              <a:t>Research suggests employer support may influence workers’ activity both during the work day and away from work.</a:t>
            </a:r>
          </a:p>
        </p:txBody>
      </p:sp>
      <p:sp>
        <p:nvSpPr>
          <p:cNvPr id="4" name="Date Placeholder 3"/>
          <p:cNvSpPr>
            <a:spLocks noGrp="1"/>
          </p:cNvSpPr>
          <p:nvPr>
            <p:ph type="dt" sz="half" idx="10"/>
          </p:nvPr>
        </p:nvSpPr>
        <p:spPr/>
        <p:txBody>
          <a:bodyPr/>
          <a:lstStyle/>
          <a:p>
            <a:fld id="{824D5D47-1752-4D84-8BFB-C2F71A34C932}" type="datetime1">
              <a:rPr lang="en-US" smtClean="0"/>
              <a:t>6/20/2019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3038622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Creating a </a:t>
            </a:r>
            <a:r>
              <a:rPr lang="en-US" dirty="0"/>
              <a:t>S</a:t>
            </a:r>
            <a:r>
              <a:rPr lang="en-US" dirty="0" smtClean="0"/>
              <a:t>trategy</a:t>
            </a:r>
            <a:endParaRPr lang="en-US" dirty="0"/>
          </a:p>
        </p:txBody>
      </p:sp>
      <p:sp>
        <p:nvSpPr>
          <p:cNvPr id="16387" name="Content Placeholder 2"/>
          <p:cNvSpPr>
            <a:spLocks noGrp="1"/>
          </p:cNvSpPr>
          <p:nvPr>
            <p:ph sz="half" idx="1"/>
          </p:nvPr>
        </p:nvSpPr>
        <p:spPr>
          <a:xfrm>
            <a:off x="838200" y="2135672"/>
            <a:ext cx="5181600" cy="4041291"/>
          </a:xfrm>
        </p:spPr>
        <p:txBody>
          <a:bodyPr>
            <a:normAutofit/>
          </a:bodyPr>
          <a:lstStyle/>
          <a:p>
            <a:r>
              <a:rPr lang="en-US" altLang="en-US" sz="2400" dirty="0" smtClean="0"/>
              <a:t>Opportunities for enhancement</a:t>
            </a:r>
            <a:endParaRPr lang="en-US" altLang="en-US" sz="2000" dirty="0" smtClean="0"/>
          </a:p>
          <a:p>
            <a:pPr lvl="1"/>
            <a:r>
              <a:rPr lang="en-US" altLang="en-US" sz="2000" dirty="0" smtClean="0"/>
              <a:t>Modifying the workplace to impact the employees that work there</a:t>
            </a:r>
          </a:p>
          <a:p>
            <a:pPr lvl="2"/>
            <a:r>
              <a:rPr lang="en-US" altLang="en-US" sz="1600" dirty="0" smtClean="0"/>
              <a:t>What is offered</a:t>
            </a:r>
          </a:p>
          <a:p>
            <a:pPr lvl="2"/>
            <a:r>
              <a:rPr lang="en-US" altLang="en-US" sz="1600" dirty="0" smtClean="0"/>
              <a:t>What is possible</a:t>
            </a:r>
          </a:p>
          <a:p>
            <a:pPr lvl="1"/>
            <a:r>
              <a:rPr lang="en-US" altLang="en-US" sz="2000" dirty="0" smtClean="0"/>
              <a:t>Instituting policies across the organization </a:t>
            </a:r>
          </a:p>
          <a:p>
            <a:pPr lvl="1" eaLnBrk="1" hangingPunct="1"/>
            <a:endParaRPr lang="en-US" altLang="en-US" dirty="0" smtClean="0"/>
          </a:p>
        </p:txBody>
      </p:sp>
      <p:pic>
        <p:nvPicPr>
          <p:cNvPr id="16388" name="Picture 3" descr="Photo depicts six co-workers taking a walking break in their work place." title="Photo of workers taking a waking brea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5034" y="2135672"/>
            <a:ext cx="4555932" cy="344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534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Plan for Change</a:t>
            </a:r>
            <a:endParaRPr lang="en-US" dirty="0"/>
          </a:p>
        </p:txBody>
      </p:sp>
      <p:sp>
        <p:nvSpPr>
          <p:cNvPr id="22531" name="Content Placeholder 2"/>
          <p:cNvSpPr>
            <a:spLocks noGrp="1"/>
          </p:cNvSpPr>
          <p:nvPr>
            <p:ph sz="half" idx="1"/>
          </p:nvPr>
        </p:nvSpPr>
        <p:spPr>
          <a:xfrm>
            <a:off x="838200" y="2294021"/>
            <a:ext cx="5181600" cy="3882942"/>
          </a:xfrm>
        </p:spPr>
        <p:txBody>
          <a:bodyPr>
            <a:normAutofit/>
          </a:bodyPr>
          <a:lstStyle/>
          <a:p>
            <a:r>
              <a:rPr lang="en-US" altLang="en-US" sz="2400" dirty="0" smtClean="0"/>
              <a:t>Confirm leadership support </a:t>
            </a:r>
          </a:p>
          <a:p>
            <a:r>
              <a:rPr lang="en-US" altLang="en-US" sz="2400" dirty="0" smtClean="0"/>
              <a:t>Discuss approaches </a:t>
            </a:r>
          </a:p>
          <a:p>
            <a:r>
              <a:rPr lang="en-US" altLang="en-US" sz="2400" dirty="0" smtClean="0"/>
              <a:t>Decide on a work</a:t>
            </a:r>
            <a:r>
              <a:rPr lang="en-US" altLang="en-US" sz="2400" i="1" dirty="0" smtClean="0"/>
              <a:t> </a:t>
            </a:r>
            <a:r>
              <a:rPr lang="en-US" altLang="en-US" sz="2400" dirty="0" smtClean="0"/>
              <a:t>team</a:t>
            </a:r>
          </a:p>
          <a:p>
            <a:r>
              <a:rPr lang="en-US" altLang="en-US" sz="2400" dirty="0" smtClean="0"/>
              <a:t>Measure current levels of activity</a:t>
            </a:r>
          </a:p>
          <a:p>
            <a:r>
              <a:rPr lang="en-US" altLang="en-US" sz="2400" dirty="0" smtClean="0"/>
              <a:t>Determine strategies </a:t>
            </a:r>
          </a:p>
          <a:p>
            <a:pPr marL="0" indent="0">
              <a:buNone/>
            </a:pPr>
            <a:endParaRPr lang="en-US" altLang="en-US" dirty="0" smtClean="0"/>
          </a:p>
          <a:p>
            <a:endParaRPr lang="en-US" altLang="en-US" dirty="0" smtClean="0"/>
          </a:p>
          <a:p>
            <a:endParaRPr lang="en-US" altLang="en-US" dirty="0" smtClean="0"/>
          </a:p>
        </p:txBody>
      </p:sp>
      <p:sp>
        <p:nvSpPr>
          <p:cNvPr id="3" name="Content Placeholder 2"/>
          <p:cNvSpPr>
            <a:spLocks noGrp="1"/>
          </p:cNvSpPr>
          <p:nvPr>
            <p:ph sz="half" idx="2"/>
          </p:nvPr>
        </p:nvSpPr>
        <p:spPr>
          <a:xfrm>
            <a:off x="6172200" y="2294021"/>
            <a:ext cx="5181600" cy="3882942"/>
          </a:xfrm>
        </p:spPr>
        <p:txBody>
          <a:bodyPr/>
          <a:lstStyle/>
          <a:p>
            <a:r>
              <a:rPr lang="en-US" altLang="en-US" sz="2400" dirty="0"/>
              <a:t>Write goals </a:t>
            </a:r>
          </a:p>
          <a:p>
            <a:r>
              <a:rPr lang="en-US" altLang="en-US" sz="2400" dirty="0"/>
              <a:t>Draft policy</a:t>
            </a:r>
          </a:p>
          <a:p>
            <a:r>
              <a:rPr lang="en-US" altLang="en-US" sz="2400" dirty="0"/>
              <a:t>Draft communications plan </a:t>
            </a:r>
          </a:p>
          <a:p>
            <a:r>
              <a:rPr lang="en-US" altLang="en-US" sz="2400" dirty="0"/>
              <a:t>Implement improvements </a:t>
            </a:r>
          </a:p>
          <a:p>
            <a:endParaRPr lang="en-US" dirty="0"/>
          </a:p>
        </p:txBody>
      </p:sp>
    </p:spTree>
    <p:extLst>
      <p:ext uri="{BB962C8B-B14F-4D97-AF65-F5344CB8AC3E}">
        <p14:creationId xmlns:p14="http://schemas.microsoft.com/office/powerpoint/2010/main" val="52042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Physical Activity in the Workplace</a:t>
            </a:r>
            <a:endParaRPr lang="en-US" dirty="0"/>
          </a:p>
        </p:txBody>
      </p:sp>
      <p:graphicFrame>
        <p:nvGraphicFramePr>
          <p:cNvPr id="7" name="Content Placeholder 6" descr="Table with column listing Policy, System, Environment and Social Support and the second column showing the changes." title="Table showing support for physical activity in the workplace"/>
          <p:cNvGraphicFramePr>
            <a:graphicFrameLocks noGrp="1"/>
          </p:cNvGraphicFramePr>
          <p:nvPr>
            <p:ph idx="1"/>
            <p:extLst>
              <p:ext uri="{D42A27DB-BD31-4B8C-83A1-F6EECF244321}">
                <p14:modId xmlns:p14="http://schemas.microsoft.com/office/powerpoint/2010/main" val="4083005535"/>
              </p:ext>
            </p:extLst>
          </p:nvPr>
        </p:nvGraphicFramePr>
        <p:xfrm>
          <a:off x="1211904" y="1891057"/>
          <a:ext cx="9768192" cy="4175760"/>
        </p:xfrm>
        <a:graphic>
          <a:graphicData uri="http://schemas.openxmlformats.org/drawingml/2006/table">
            <a:tbl>
              <a:tblPr firstRow="1" bandRow="1">
                <a:tableStyleId>{5C22544A-7EE6-4342-B048-85BDC9FD1C3A}</a:tableStyleId>
              </a:tblPr>
              <a:tblGrid>
                <a:gridCol w="3249039">
                  <a:extLst>
                    <a:ext uri="{9D8B030D-6E8A-4147-A177-3AD203B41FA5}">
                      <a16:colId xmlns:a16="http://schemas.microsoft.com/office/drawing/2014/main" val="2053370390"/>
                    </a:ext>
                  </a:extLst>
                </a:gridCol>
                <a:gridCol w="6519153">
                  <a:extLst>
                    <a:ext uri="{9D8B030D-6E8A-4147-A177-3AD203B41FA5}">
                      <a16:colId xmlns:a16="http://schemas.microsoft.com/office/drawing/2014/main" val="976400688"/>
                    </a:ext>
                  </a:extLst>
                </a:gridCol>
              </a:tblGrid>
              <a:tr h="370840">
                <a:tc>
                  <a:txBody>
                    <a:bodyPr/>
                    <a:lstStyle/>
                    <a:p>
                      <a:r>
                        <a:rPr lang="en-US" sz="2400" dirty="0" smtClean="0"/>
                        <a:t>PSE </a:t>
                      </a:r>
                      <a:endParaRPr lang="en-US" sz="2400" dirty="0"/>
                    </a:p>
                  </a:txBody>
                  <a:tcPr/>
                </a:tc>
                <a:tc>
                  <a:txBody>
                    <a:bodyPr/>
                    <a:lstStyle/>
                    <a:p>
                      <a:r>
                        <a:rPr lang="en-US" sz="2400" dirty="0" smtClean="0"/>
                        <a:t>Changes</a:t>
                      </a:r>
                      <a:endParaRPr lang="en-US" sz="2400" dirty="0"/>
                    </a:p>
                  </a:txBody>
                  <a:tcPr/>
                </a:tc>
                <a:extLst>
                  <a:ext uri="{0D108BD9-81ED-4DB2-BD59-A6C34878D82A}">
                    <a16:rowId xmlns:a16="http://schemas.microsoft.com/office/drawing/2014/main" val="1932707953"/>
                  </a:ext>
                </a:extLst>
              </a:tr>
              <a:tr h="370840">
                <a:tc>
                  <a:txBody>
                    <a:bodyPr/>
                    <a:lstStyle/>
                    <a:p>
                      <a:r>
                        <a:rPr lang="en-US" sz="2000" dirty="0" smtClean="0"/>
                        <a:t>Policy</a:t>
                      </a:r>
                      <a:endParaRPr lang="en-US" sz="2000" dirty="0"/>
                    </a:p>
                  </a:txBody>
                  <a:tcPr/>
                </a:tc>
                <a:tc>
                  <a:txBody>
                    <a:bodyPr/>
                    <a:lstStyle/>
                    <a:p>
                      <a:pPr marL="285750" indent="-285750">
                        <a:buFont typeface="Arial" panose="020B0604020202020204" pitchFamily="34" charset="0"/>
                        <a:buChar char="•"/>
                      </a:pPr>
                      <a:r>
                        <a:rPr lang="en-US" sz="2000" dirty="0" smtClean="0"/>
                        <a:t>Combine breaks to</a:t>
                      </a:r>
                      <a:r>
                        <a:rPr lang="en-US" sz="2000" baseline="0" dirty="0" smtClean="0"/>
                        <a:t> allow for time to be active</a:t>
                      </a:r>
                    </a:p>
                    <a:p>
                      <a:pPr marL="285750" indent="-285750">
                        <a:buFont typeface="Arial" panose="020B0604020202020204" pitchFamily="34" charset="0"/>
                        <a:buChar char="•"/>
                      </a:pPr>
                      <a:r>
                        <a:rPr lang="en-US" sz="2000" baseline="0" dirty="0" smtClean="0"/>
                        <a:t>Causal dress code</a:t>
                      </a:r>
                    </a:p>
                    <a:p>
                      <a:pPr marL="285750" indent="-285750">
                        <a:buFont typeface="Arial" panose="020B0604020202020204" pitchFamily="34" charset="0"/>
                        <a:buChar char="•"/>
                      </a:pPr>
                      <a:r>
                        <a:rPr lang="en-US" sz="2000" baseline="0" dirty="0" smtClean="0"/>
                        <a:t>Walking meetings</a:t>
                      </a:r>
                    </a:p>
                    <a:p>
                      <a:pPr marL="285750" indent="-285750">
                        <a:buFont typeface="Arial" panose="020B0604020202020204" pitchFamily="34" charset="0"/>
                        <a:buChar char="•"/>
                      </a:pPr>
                      <a:r>
                        <a:rPr lang="en-US" sz="2000" baseline="0" dirty="0" smtClean="0"/>
                        <a:t>Work accommodations that support activity</a:t>
                      </a:r>
                      <a:endParaRPr lang="en-US" sz="2000" dirty="0"/>
                    </a:p>
                  </a:txBody>
                  <a:tcPr/>
                </a:tc>
                <a:extLst>
                  <a:ext uri="{0D108BD9-81ED-4DB2-BD59-A6C34878D82A}">
                    <a16:rowId xmlns:a16="http://schemas.microsoft.com/office/drawing/2014/main" val="1248638081"/>
                  </a:ext>
                </a:extLst>
              </a:tr>
              <a:tr h="370840">
                <a:tc>
                  <a:txBody>
                    <a:bodyPr/>
                    <a:lstStyle/>
                    <a:p>
                      <a:r>
                        <a:rPr lang="en-US" sz="2000" dirty="0" smtClean="0"/>
                        <a:t>System</a:t>
                      </a:r>
                      <a:endParaRPr lang="en-US" sz="2000" dirty="0"/>
                    </a:p>
                  </a:txBody>
                  <a:tcPr/>
                </a:tc>
                <a:tc>
                  <a:txBody>
                    <a:bodyPr/>
                    <a:lstStyle/>
                    <a:p>
                      <a:pPr marL="285750" indent="-285750">
                        <a:buFont typeface="Arial" panose="020B0604020202020204" pitchFamily="34" charset="0"/>
                        <a:buChar char="•"/>
                      </a:pPr>
                      <a:r>
                        <a:rPr lang="en-US" sz="2000" dirty="0" smtClean="0"/>
                        <a:t>Manager</a:t>
                      </a:r>
                      <a:r>
                        <a:rPr lang="en-US" sz="2000" baseline="0" dirty="0" smtClean="0"/>
                        <a:t> trainings to develop flexible schedules to accommodate activity</a:t>
                      </a:r>
                    </a:p>
                    <a:p>
                      <a:pPr marL="285750" indent="-285750">
                        <a:buFont typeface="Arial" panose="020B0604020202020204" pitchFamily="34" charset="0"/>
                        <a:buChar char="•"/>
                      </a:pPr>
                      <a:r>
                        <a:rPr lang="en-US" sz="2000" baseline="0" dirty="0" smtClean="0"/>
                        <a:t>Active transportation</a:t>
                      </a:r>
                    </a:p>
                    <a:p>
                      <a:pPr marL="285750" indent="-285750">
                        <a:buFont typeface="Arial" panose="020B0604020202020204" pitchFamily="34" charset="0"/>
                        <a:buChar char="•"/>
                      </a:pPr>
                      <a:r>
                        <a:rPr lang="en-US" sz="2000" baseline="0" dirty="0" smtClean="0"/>
                        <a:t>How to hold a walking meeting</a:t>
                      </a:r>
                      <a:endParaRPr lang="en-US" sz="2000" dirty="0"/>
                    </a:p>
                  </a:txBody>
                  <a:tcPr/>
                </a:tc>
                <a:extLst>
                  <a:ext uri="{0D108BD9-81ED-4DB2-BD59-A6C34878D82A}">
                    <a16:rowId xmlns:a16="http://schemas.microsoft.com/office/drawing/2014/main" val="2337265279"/>
                  </a:ext>
                </a:extLst>
              </a:tr>
              <a:tr h="370840">
                <a:tc>
                  <a:txBody>
                    <a:bodyPr/>
                    <a:lstStyle/>
                    <a:p>
                      <a:r>
                        <a:rPr lang="en-US" sz="2000" dirty="0" smtClean="0"/>
                        <a:t>Environment</a:t>
                      </a:r>
                      <a:endParaRPr lang="en-US" sz="2000" dirty="0"/>
                    </a:p>
                  </a:txBody>
                  <a:tcPr/>
                </a:tc>
                <a:tc>
                  <a:txBody>
                    <a:bodyPr/>
                    <a:lstStyle/>
                    <a:p>
                      <a:pPr marL="285750" indent="-285750">
                        <a:buFont typeface="Arial" panose="020B0604020202020204" pitchFamily="34" charset="0"/>
                        <a:buChar char="•"/>
                      </a:pPr>
                      <a:r>
                        <a:rPr lang="en-US" sz="2000" dirty="0" smtClean="0"/>
                        <a:t>Mapped walking</a:t>
                      </a:r>
                      <a:r>
                        <a:rPr lang="en-US" sz="2000" baseline="0" dirty="0" smtClean="0"/>
                        <a:t> routes, bike racks, showers, lockers</a:t>
                      </a:r>
                    </a:p>
                    <a:p>
                      <a:pPr marL="285750" indent="-285750">
                        <a:buFont typeface="Arial" panose="020B0604020202020204" pitchFamily="34" charset="0"/>
                        <a:buChar char="•"/>
                      </a:pPr>
                      <a:r>
                        <a:rPr lang="en-US" sz="2000" baseline="0" dirty="0" smtClean="0"/>
                        <a:t>PA room/space</a:t>
                      </a:r>
                      <a:endParaRPr lang="en-US" sz="2000" dirty="0"/>
                    </a:p>
                  </a:txBody>
                  <a:tcPr/>
                </a:tc>
                <a:extLst>
                  <a:ext uri="{0D108BD9-81ED-4DB2-BD59-A6C34878D82A}">
                    <a16:rowId xmlns:a16="http://schemas.microsoft.com/office/drawing/2014/main" val="3893134051"/>
                  </a:ext>
                </a:extLst>
              </a:tr>
              <a:tr h="370840">
                <a:tc>
                  <a:txBody>
                    <a:bodyPr/>
                    <a:lstStyle/>
                    <a:p>
                      <a:r>
                        <a:rPr lang="en-US" sz="2000" dirty="0" smtClean="0"/>
                        <a:t>Social Support</a:t>
                      </a:r>
                      <a:endParaRPr lang="en-US" sz="2000" dirty="0"/>
                    </a:p>
                  </a:txBody>
                  <a:tcPr/>
                </a:tc>
                <a:tc>
                  <a:txBody>
                    <a:bodyPr/>
                    <a:lstStyle/>
                    <a:p>
                      <a:pPr marL="285750" indent="-285750">
                        <a:buFont typeface="Arial" panose="020B0604020202020204" pitchFamily="34" charset="0"/>
                        <a:buChar char="•"/>
                      </a:pPr>
                      <a:r>
                        <a:rPr lang="en-US" sz="2000" dirty="0" smtClean="0"/>
                        <a:t>Walking</a:t>
                      </a:r>
                      <a:r>
                        <a:rPr lang="en-US" sz="2000" baseline="0" dirty="0" smtClean="0"/>
                        <a:t> clubs, stretch breaks, exercise classes</a:t>
                      </a:r>
                      <a:endParaRPr lang="en-US" sz="2000" dirty="0"/>
                    </a:p>
                  </a:txBody>
                  <a:tcPr/>
                </a:tc>
                <a:extLst>
                  <a:ext uri="{0D108BD9-81ED-4DB2-BD59-A6C34878D82A}">
                    <a16:rowId xmlns:a16="http://schemas.microsoft.com/office/drawing/2014/main" val="3068149859"/>
                  </a:ext>
                </a:extLst>
              </a:tr>
            </a:tbl>
          </a:graphicData>
        </a:graphic>
      </p:graphicFrame>
      <p:sp>
        <p:nvSpPr>
          <p:cNvPr id="6" name="Slide Number Placeholder 5"/>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1318650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6</a:t>
            </a:fld>
            <a:endParaRPr lang="en-US" dirty="0"/>
          </a:p>
        </p:txBody>
      </p:sp>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lstStyle/>
          <a:p>
            <a:r>
              <a:rPr lang="en-US" dirty="0" smtClean="0"/>
              <a:t>Identify places to be active</a:t>
            </a:r>
          </a:p>
          <a:p>
            <a:pPr lvl="1"/>
            <a:r>
              <a:rPr lang="en-US" dirty="0" smtClean="0"/>
              <a:t>Maps of walking routes</a:t>
            </a:r>
          </a:p>
          <a:p>
            <a:pPr lvl="1"/>
            <a:r>
              <a:rPr lang="en-US" dirty="0" smtClean="0"/>
              <a:t>Small exercise equipment available in conference room</a:t>
            </a:r>
          </a:p>
          <a:p>
            <a:r>
              <a:rPr lang="en-US" dirty="0" smtClean="0"/>
              <a:t>Policies that support activity</a:t>
            </a:r>
          </a:p>
          <a:p>
            <a:r>
              <a:rPr lang="en-US" dirty="0" smtClean="0"/>
              <a:t>Programs that promote more physical activity</a:t>
            </a:r>
          </a:p>
          <a:p>
            <a:r>
              <a:rPr lang="en-US" dirty="0" smtClean="0"/>
              <a:t>Promote opportunities to be active in the community</a:t>
            </a:r>
            <a:endParaRPr lang="en-US" dirty="0"/>
          </a:p>
        </p:txBody>
      </p:sp>
      <p:pic>
        <p:nvPicPr>
          <p:cNvPr id="7" name="Picture 3" descr="Photo of four staff persons having a stretch break during  a meeting. " title="Photo of work staff having a stretch brea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4679" y="1912218"/>
            <a:ext cx="32004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413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What’s in the Policy</a:t>
            </a:r>
            <a:r>
              <a:rPr lang="en-US" b="1" dirty="0" smtClean="0"/>
              <a:t> </a:t>
            </a:r>
            <a:endParaRPr lang="en-US" sz="3500" dirty="0"/>
          </a:p>
        </p:txBody>
      </p:sp>
      <p:sp>
        <p:nvSpPr>
          <p:cNvPr id="19459" name="Content Placeholder 2"/>
          <p:cNvSpPr>
            <a:spLocks noGrp="1"/>
          </p:cNvSpPr>
          <p:nvPr>
            <p:ph sz="half" idx="1"/>
          </p:nvPr>
        </p:nvSpPr>
        <p:spPr/>
        <p:txBody>
          <a:bodyPr>
            <a:normAutofit/>
          </a:bodyPr>
          <a:lstStyle/>
          <a:p>
            <a:pPr eaLnBrk="1" hangingPunct="1"/>
            <a:r>
              <a:rPr lang="en-US" altLang="en-US" sz="2400" dirty="0" smtClean="0"/>
              <a:t>Casual dress code</a:t>
            </a:r>
          </a:p>
          <a:p>
            <a:pPr eaLnBrk="1" hangingPunct="1"/>
            <a:r>
              <a:rPr lang="en-US" altLang="en-US" sz="2400" dirty="0" smtClean="0"/>
              <a:t>Flexible work schedule</a:t>
            </a:r>
          </a:p>
          <a:p>
            <a:pPr eaLnBrk="1" hangingPunct="1"/>
            <a:r>
              <a:rPr lang="en-US" altLang="en-US" sz="2400" dirty="0" smtClean="0"/>
              <a:t>Activity breaks during meetings</a:t>
            </a:r>
          </a:p>
          <a:p>
            <a:pPr eaLnBrk="1" hangingPunct="1"/>
            <a:r>
              <a:rPr lang="en-US" altLang="en-US" sz="2400" dirty="0" smtClean="0"/>
              <a:t>Active commuting program</a:t>
            </a:r>
          </a:p>
        </p:txBody>
      </p:sp>
      <p:sp>
        <p:nvSpPr>
          <p:cNvPr id="3" name="Content Placeholder 2"/>
          <p:cNvSpPr>
            <a:spLocks noGrp="1"/>
          </p:cNvSpPr>
          <p:nvPr>
            <p:ph sz="half" idx="2"/>
          </p:nvPr>
        </p:nvSpPr>
        <p:spPr/>
        <p:txBody>
          <a:bodyPr/>
          <a:lstStyle/>
          <a:p>
            <a:r>
              <a:rPr lang="en-US" dirty="0" smtClean="0"/>
              <a:t>Standing desks</a:t>
            </a:r>
          </a:p>
          <a:p>
            <a:r>
              <a:rPr lang="en-US" dirty="0" smtClean="0"/>
              <a:t>Walking meetings</a:t>
            </a:r>
          </a:p>
          <a:p>
            <a:r>
              <a:rPr lang="en-US" dirty="0" smtClean="0"/>
              <a:t>Create and maintain a room/space</a:t>
            </a:r>
          </a:p>
          <a:p>
            <a:r>
              <a:rPr lang="en-US" dirty="0" smtClean="0"/>
              <a:t>Stretch breaks for employees</a:t>
            </a:r>
          </a:p>
          <a:p>
            <a:endParaRPr lang="en-US" dirty="0"/>
          </a:p>
        </p:txBody>
      </p:sp>
    </p:spTree>
    <p:extLst>
      <p:ext uri="{BB962C8B-B14F-4D97-AF65-F5344CB8AC3E}">
        <p14:creationId xmlns:p14="http://schemas.microsoft.com/office/powerpoint/2010/main" val="1582902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Policy</a:t>
            </a:r>
            <a:endParaRPr lang="en-US" dirty="0"/>
          </a:p>
        </p:txBody>
      </p:sp>
      <p:sp>
        <p:nvSpPr>
          <p:cNvPr id="3" name="Content Placeholder 2"/>
          <p:cNvSpPr>
            <a:spLocks noGrp="1"/>
          </p:cNvSpPr>
          <p:nvPr>
            <p:ph idx="1"/>
          </p:nvPr>
        </p:nvSpPr>
        <p:spPr/>
        <p:txBody>
          <a:bodyPr>
            <a:normAutofit/>
          </a:bodyPr>
          <a:lstStyle/>
          <a:p>
            <a:pPr marL="0" indent="0">
              <a:buNone/>
              <a:defRPr/>
            </a:pPr>
            <a:r>
              <a:rPr lang="en-US" sz="2400" b="1" dirty="0" smtClean="0"/>
              <a:t>Policy</a:t>
            </a:r>
          </a:p>
          <a:p>
            <a:pPr>
              <a:defRPr/>
            </a:pPr>
            <a:r>
              <a:rPr lang="en-US" sz="2400" dirty="0"/>
              <a:t>By [date], a physical activity </a:t>
            </a:r>
            <a:r>
              <a:rPr lang="en-US" sz="2400" b="1" dirty="0"/>
              <a:t>policy</a:t>
            </a:r>
            <a:r>
              <a:rPr lang="en-US" sz="2400" dirty="0"/>
              <a:t> will be enacted that ensures that physical activity </a:t>
            </a:r>
            <a:r>
              <a:rPr lang="en-US" sz="2400" i="1" dirty="0"/>
              <a:t>places</a:t>
            </a:r>
            <a:r>
              <a:rPr lang="en-US" sz="2400" dirty="0"/>
              <a:t> are sustainable. Additional policy components to include &lt;dress code, flex time to allow employees to be active during the day, extra five minutes on break time should it be used for physical activity, mandatory morning stretch, active transportation incentives&gt;. Support at launch and on-going with leader letter, Q&amp;A, manager training.</a:t>
            </a:r>
          </a:p>
          <a:p>
            <a:pPr marL="0" indent="0">
              <a:buNone/>
              <a:defRPr/>
            </a:pPr>
            <a:r>
              <a:rPr lang="en-US" b="1" dirty="0" smtClean="0"/>
              <a:t/>
            </a:r>
            <a:br>
              <a:rPr lang="en-US" b="1" dirty="0" smtClean="0"/>
            </a:br>
            <a:endParaRPr lang="en-US" b="1" dirty="0"/>
          </a:p>
        </p:txBody>
      </p:sp>
    </p:spTree>
    <p:extLst>
      <p:ext uri="{BB962C8B-B14F-4D97-AF65-F5344CB8AC3E}">
        <p14:creationId xmlns:p14="http://schemas.microsoft.com/office/powerpoint/2010/main" val="4052958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Environment</a:t>
            </a:r>
            <a:endParaRPr lang="en-US" dirty="0"/>
          </a:p>
        </p:txBody>
      </p:sp>
      <p:sp>
        <p:nvSpPr>
          <p:cNvPr id="3" name="Content Placeholder 2"/>
          <p:cNvSpPr>
            <a:spLocks noGrp="1"/>
          </p:cNvSpPr>
          <p:nvPr>
            <p:ph idx="1"/>
          </p:nvPr>
        </p:nvSpPr>
        <p:spPr/>
        <p:txBody>
          <a:bodyPr/>
          <a:lstStyle/>
          <a:p>
            <a:pPr marL="0" indent="0">
              <a:buNone/>
              <a:defRPr/>
            </a:pPr>
            <a:r>
              <a:rPr lang="en-US" sz="2400" b="1" dirty="0" smtClean="0"/>
              <a:t>Environment</a:t>
            </a:r>
          </a:p>
          <a:p>
            <a:pPr>
              <a:buFont typeface="Arial" panose="020B0604020202020204" pitchFamily="34" charset="0"/>
              <a:buChar char="•"/>
              <a:defRPr/>
            </a:pPr>
            <a:r>
              <a:rPr lang="en-US" sz="2400" dirty="0"/>
              <a:t>By [date], the number of </a:t>
            </a:r>
            <a:r>
              <a:rPr lang="en-US" sz="2400" b="1" dirty="0"/>
              <a:t>places</a:t>
            </a:r>
            <a:r>
              <a:rPr lang="en-US" sz="2400" dirty="0"/>
              <a:t> where employees can be physically active at work will increase due to &lt;mapped walking routes, bike racks, showers, locker rooms, fitness center, active commuting, walk/bike paths, bike sharing program, stretch break, walking meetings, etc.&gt;. The launch of places will include a leader letter, Q&amp;A document and manager training.</a:t>
            </a:r>
          </a:p>
          <a:p>
            <a:pPr marL="0" indent="0">
              <a:buNone/>
              <a:defRPr/>
            </a:pPr>
            <a:r>
              <a:rPr lang="en-US" b="1" dirty="0" smtClean="0"/>
              <a:t/>
            </a:r>
            <a:br>
              <a:rPr lang="en-US" b="1" dirty="0" smtClean="0"/>
            </a:br>
            <a:endParaRPr lang="en-US" b="1" dirty="0"/>
          </a:p>
        </p:txBody>
      </p:sp>
    </p:spTree>
    <p:extLst>
      <p:ext uri="{BB962C8B-B14F-4D97-AF65-F5344CB8AC3E}">
        <p14:creationId xmlns:p14="http://schemas.microsoft.com/office/powerpoint/2010/main" val="1485241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mdh-powerpoint" id="{C1740F6C-0269-4876-BF1B-5565F37040AE}" vid="{01DD30D7-813C-4279-9F0F-A02820E360B2}"/>
    </a:ext>
  </a:extLst>
</a:theme>
</file>

<file path=ppt/theme/theme2.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IP PowerPoint" id="{600890DB-7230-48A8-828A-15D6679452CD}" vid="{B09ACB53-DAFB-4FBB-8571-B42C905187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3.xml><?xml version="1.0" encoding="utf-8"?>
<ds:datastoreItem xmlns:ds="http://schemas.openxmlformats.org/officeDocument/2006/customXml" ds:itemID="{226A1386-9537-4EA6-B9A3-FB7D154FAC23}">
  <ds:schemaRefs>
    <ds:schemaRef ds:uri="http://schemas.microsoft.com/office/2006/documentManagement/types"/>
    <ds:schemaRef ds:uri="a340cd5a-8d85-4c94-8b3b-dcb04460a05d"/>
    <ds:schemaRef ds:uri="http://purl.org/dc/elements/1.1/"/>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3697F3D0-D31E-40E5-80D0-AD0B09EC31F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mn-mdh-powerpoint (2)</Template>
  <TotalTime>1684</TotalTime>
  <Words>1355</Words>
  <Application>Microsoft Office PowerPoint</Application>
  <PresentationFormat>Widescreen</PresentationFormat>
  <Paragraphs>209</Paragraphs>
  <Slides>18</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NeueHaasGroteskText Std</vt:lpstr>
      <vt:lpstr>MN.IT</vt:lpstr>
      <vt:lpstr>1_MN.IT</vt:lpstr>
      <vt:lpstr>Physical Activity in the Workplace</vt:lpstr>
      <vt:lpstr>Why Support Physical Activity in the Workplace</vt:lpstr>
      <vt:lpstr>Creating a Strategy</vt:lpstr>
      <vt:lpstr> Plan for Change</vt:lpstr>
      <vt:lpstr>Supporting Physical Activity in the Workplace</vt:lpstr>
      <vt:lpstr>Best Practices</vt:lpstr>
      <vt:lpstr>What’s in the Policy </vt:lpstr>
      <vt:lpstr>Sample Policy</vt:lpstr>
      <vt:lpstr>Environment</vt:lpstr>
      <vt:lpstr>Social Support and Systems</vt:lpstr>
      <vt:lpstr>Communications Plan</vt:lpstr>
      <vt:lpstr>How to Measure Change</vt:lpstr>
      <vt:lpstr> SHIP Stories </vt:lpstr>
      <vt:lpstr>KLN Enterprises in Perham</vt:lpstr>
      <vt:lpstr>Advanced Telemetry Systems (ATS)</vt:lpstr>
      <vt:lpstr>Downs Food Group (DFG)</vt:lpstr>
      <vt:lpstr>“It is the small changes over a long period of time that will make and impact.”</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Activity in the Workplace</dc:title>
  <dc:subject>PowerPoint Template</dc:subject>
  <dc:creator>Holly Glaubitz</dc:creator>
  <cp:keywords>PowerPoint, Template</cp:keywords>
  <dc:description>Version 1.1, Released 8-2016</dc:description>
  <cp:lastModifiedBy>Haugen, Kris (MDH)</cp:lastModifiedBy>
  <cp:revision>38</cp:revision>
  <dcterms:created xsi:type="dcterms:W3CDTF">2017-03-24T17:43:29Z</dcterms:created>
  <dcterms:modified xsi:type="dcterms:W3CDTF">2019-06-20T13:56:21Z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